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7"/>
  </p:notesMasterIdLst>
  <p:sldIdLst>
    <p:sldId id="432" r:id="rId3"/>
    <p:sldId id="256" r:id="rId4"/>
    <p:sldId id="628" r:id="rId5"/>
    <p:sldId id="817" r:id="rId6"/>
    <p:sldId id="433" r:id="rId7"/>
    <p:sldId id="745" r:id="rId8"/>
    <p:sldId id="335" r:id="rId9"/>
    <p:sldId id="710" r:id="rId10"/>
    <p:sldId id="711" r:id="rId11"/>
    <p:sldId id="712" r:id="rId12"/>
    <p:sldId id="713" r:id="rId13"/>
    <p:sldId id="435" r:id="rId14"/>
    <p:sldId id="746" r:id="rId15"/>
    <p:sldId id="629" r:id="rId16"/>
    <p:sldId id="327" r:id="rId17"/>
    <p:sldId id="736" r:id="rId18"/>
    <p:sldId id="747" r:id="rId19"/>
    <p:sldId id="798" r:id="rId20"/>
    <p:sldId id="748" r:id="rId21"/>
    <p:sldId id="799" r:id="rId22"/>
    <p:sldId id="749" r:id="rId23"/>
    <p:sldId id="800" r:id="rId24"/>
    <p:sldId id="750" r:id="rId25"/>
    <p:sldId id="326" r:id="rId26"/>
    <p:sldId id="751" r:id="rId27"/>
    <p:sldId id="801" r:id="rId28"/>
    <p:sldId id="802" r:id="rId29"/>
    <p:sldId id="805" r:id="rId30"/>
    <p:sldId id="752" r:id="rId31"/>
    <p:sldId id="804" r:id="rId32"/>
    <p:sldId id="505" r:id="rId33"/>
    <p:sldId id="323" r:id="rId34"/>
    <p:sldId id="265" r:id="rId35"/>
    <p:sldId id="704" r:id="rId36"/>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varScale="1">
        <p:scale>
          <a:sx n="156" d="100"/>
          <a:sy n="156" d="100"/>
        </p:scale>
        <p:origin x="-504" y="-96"/>
      </p:cViewPr>
      <p:guideLst>
        <p:guide orient="horz" pos="2099"/>
        <p:guide pos="38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p:cNvSpPr>
          <p:nvPr>
            <p:ph type="hdr" sz="quarter"/>
          </p:nvPr>
        </p:nvSpPr>
        <p:spPr>
          <a:xfrm>
            <a:off x="0" y="0"/>
            <a:ext cx="2970213" cy="457200"/>
          </a:xfrm>
          <a:prstGeom prst="rect">
            <a:avLst/>
          </a:prstGeom>
          <a:noFill/>
          <a:ln w="9525">
            <a:noFill/>
          </a:ln>
        </p:spPr>
        <p:txBody>
          <a:bodyPr vert="horz" anchor="t"/>
          <a:lstStyle/>
          <a:p>
            <a:pPr lvl="0" indent="0" fontAlgn="base"/>
            <a:endParaRPr lang="zh-CN" altLang="en-US" strike="noStrike" noProof="1"/>
          </a:p>
        </p:txBody>
      </p:sp>
      <p:sp>
        <p:nvSpPr>
          <p:cNvPr id="3075" name="日期占位符 2"/>
          <p:cNvSpPr>
            <a:spLocks noGrp="1"/>
          </p:cNvSpPr>
          <p:nvPr>
            <p:ph type="dt"/>
          </p:nvPr>
        </p:nvSpPr>
        <p:spPr>
          <a:xfrm>
            <a:off x="3883025" y="0"/>
            <a:ext cx="2971800" cy="457200"/>
          </a:xfrm>
          <a:prstGeom prst="rect">
            <a:avLst/>
          </a:prstGeom>
          <a:noFill/>
          <a:ln w="9525">
            <a:noFill/>
          </a:ln>
        </p:spPr>
        <p:txBody>
          <a:bodyPr vert="horz" anchor="t"/>
          <a:lstStyle/>
          <a:p>
            <a:pPr lvl="0" indent="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indent="0" fontAlgn="base"/>
              <a:t>2018/7/24</a:t>
            </a:fld>
            <a:endParaRPr lang="zh-CN" altLang="en-US" strike="noStrike" noProof="1"/>
          </a:p>
        </p:txBody>
      </p:sp>
      <p:sp>
        <p:nvSpPr>
          <p:cNvPr id="3076" name="幻灯片图像占位符 3"/>
          <p:cNvSpPr>
            <a:spLocks noGrp="1" noRot="1" noChangeAspect="1"/>
          </p:cNvSpPr>
          <p:nvPr>
            <p:ph type="sldImg"/>
          </p:nvPr>
        </p:nvSpPr>
        <p:spPr>
          <a:xfrm>
            <a:off x="463550" y="1143000"/>
            <a:ext cx="5927725" cy="3084513"/>
          </a:xfrm>
          <a:prstGeom prst="rect">
            <a:avLst/>
          </a:prstGeom>
          <a:noFill/>
          <a:ln w="9525">
            <a:noFill/>
          </a:ln>
        </p:spPr>
      </p:sp>
      <p:sp>
        <p:nvSpPr>
          <p:cNvPr id="3077" name="备注占位符 4"/>
          <p:cNvSpPr>
            <a:spLocks noGrp="1" noRot="1" noChangeAspect="1"/>
          </p:cNvSpPr>
          <p:nvPr/>
        </p:nvSpPr>
        <p:spPr>
          <a:xfrm>
            <a:off x="684213" y="4398963"/>
            <a:ext cx="5486400" cy="3598862"/>
          </a:xfrm>
          <a:prstGeom prst="rect">
            <a:avLst/>
          </a:prstGeom>
          <a:noFill/>
          <a:ln w="9525">
            <a:noFill/>
          </a:ln>
        </p:spPr>
        <p:txBody>
          <a:bodyPr anchor="ctr"/>
          <a:lstStyle/>
          <a:p>
            <a:pPr lvl="0" indent="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3078" name="页脚占位符 5"/>
          <p:cNvSpPr>
            <a:spLocks noGrp="1"/>
          </p:cNvSpPr>
          <p:nvPr>
            <p:ph type="ftr" sz="quarter"/>
          </p:nvPr>
        </p:nvSpPr>
        <p:spPr>
          <a:xfrm>
            <a:off x="0" y="8683625"/>
            <a:ext cx="2970213" cy="460375"/>
          </a:xfrm>
          <a:prstGeom prst="rect">
            <a:avLst/>
          </a:prstGeom>
          <a:noFill/>
          <a:ln w="9525">
            <a:noFill/>
          </a:ln>
        </p:spPr>
        <p:txBody>
          <a:bodyPr vert="horz" anchor="b"/>
          <a:lstStyle/>
          <a:p>
            <a:pPr lvl="0" indent="0" fontAlgn="base"/>
            <a:endParaRPr lang="zh-CN" altLang="en-US" strike="noStrike" noProof="1"/>
          </a:p>
        </p:txBody>
      </p:sp>
      <p:sp>
        <p:nvSpPr>
          <p:cNvPr id="3079" name="灯片编号占位符 6"/>
          <p:cNvSpPr>
            <a:spLocks noGrp="1"/>
          </p:cNvSpPr>
          <p:nvPr>
            <p:ph type="sldNum" sz="quarter"/>
          </p:nvPr>
        </p:nvSpPr>
        <p:spPr>
          <a:xfrm>
            <a:off x="3883025" y="8683625"/>
            <a:ext cx="2971800" cy="460375"/>
          </a:xfrm>
          <a:prstGeom prst="rect">
            <a:avLst/>
          </a:prstGeom>
          <a:noFill/>
          <a:ln w="9525">
            <a:noFill/>
          </a:ln>
        </p:spPr>
        <p:txBody>
          <a:bodyPr vert="horz" anchor="b"/>
          <a:lstStyle/>
          <a:p>
            <a:pPr lvl="0" indent="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indent="0" fontAlgn="base"/>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0" eaLnBrk="0" fontAlgn="base" latinLnBrk="1" hangingPunct="0">
      <a:lnSpc>
        <a:spcPct val="100000"/>
      </a:lnSpc>
      <a:spcBef>
        <a:spcPct val="0"/>
      </a:spcBef>
      <a:spcAft>
        <a:spcPct val="0"/>
      </a:spcAft>
      <a:buNone/>
      <a:defRPr sz="1200" i="0" kern="1200" baseline="0">
        <a:solidFill>
          <a:schemeClr val="bg1"/>
        </a:solidFill>
      </a:defRPr>
    </a:lvl1pPr>
    <a:lvl2pPr marL="0" lvl="1" indent="0" algn="l" defTabSz="0" eaLnBrk="0" fontAlgn="base" latinLnBrk="1" hangingPunct="0">
      <a:lnSpc>
        <a:spcPct val="100000"/>
      </a:lnSpc>
      <a:spcBef>
        <a:spcPct val="0"/>
      </a:spcBef>
      <a:spcAft>
        <a:spcPct val="0"/>
      </a:spcAft>
      <a:buNone/>
      <a:defRPr sz="1200" i="0" kern="1200" baseline="0">
        <a:solidFill>
          <a:schemeClr val="bg1"/>
        </a:solidFill>
      </a:defRPr>
    </a:lvl2pPr>
    <a:lvl3pPr marL="0" lvl="2" indent="0" algn="l" defTabSz="0" eaLnBrk="0" fontAlgn="base" latinLnBrk="1" hangingPunct="0">
      <a:lnSpc>
        <a:spcPct val="100000"/>
      </a:lnSpc>
      <a:spcBef>
        <a:spcPct val="0"/>
      </a:spcBef>
      <a:spcAft>
        <a:spcPct val="0"/>
      </a:spcAft>
      <a:buNone/>
      <a:defRPr sz="1200" i="0" kern="1200" baseline="0">
        <a:solidFill>
          <a:schemeClr val="bg1"/>
        </a:solidFill>
      </a:defRPr>
    </a:lvl3pPr>
    <a:lvl4pPr marL="0" lvl="3" indent="0" algn="l" defTabSz="0" eaLnBrk="0" fontAlgn="base" latinLnBrk="1" hangingPunct="0">
      <a:lnSpc>
        <a:spcPct val="100000"/>
      </a:lnSpc>
      <a:spcBef>
        <a:spcPct val="0"/>
      </a:spcBef>
      <a:spcAft>
        <a:spcPct val="0"/>
      </a:spcAft>
      <a:buNone/>
      <a:defRPr sz="1200" i="0" kern="1200" baseline="0">
        <a:solidFill>
          <a:schemeClr val="bg1"/>
        </a:solidFill>
      </a:defRPr>
    </a:lvl4pPr>
    <a:lvl5pPr marL="0" lvl="4" indent="0" algn="l" defTabSz="0" eaLnBrk="0" fontAlgn="base" latinLnBrk="1" hangingPunct="0">
      <a:lnSpc>
        <a:spcPct val="100000"/>
      </a:lnSpc>
      <a:spcBef>
        <a:spcPct val="0"/>
      </a:spcBef>
      <a:spcAft>
        <a:spcPct val="0"/>
      </a:spcAft>
      <a:buNone/>
      <a:defRPr sz="1200" i="0" kern="1200" baseline="0">
        <a:solidFill>
          <a:schemeClr val="bg1"/>
        </a:solidFill>
      </a:defRPr>
    </a:lvl5pPr>
    <a:lvl6pPr marL="2286000" lvl="5" indent="0" algn="l" defTabSz="0" eaLnBrk="0" fontAlgn="base" latinLnBrk="1" hangingPunct="0">
      <a:lnSpc>
        <a:spcPct val="100000"/>
      </a:lnSpc>
      <a:spcBef>
        <a:spcPct val="0"/>
      </a:spcBef>
      <a:spcAft>
        <a:spcPct val="0"/>
      </a:spcAft>
      <a:buNone/>
      <a:defRPr sz="1200" i="0" kern="1200" baseline="0">
        <a:solidFill>
          <a:schemeClr val="bg1"/>
        </a:solidFill>
      </a:defRPr>
    </a:lvl6pPr>
    <a:lvl7pPr marL="2743200" lvl="6" indent="0" algn="l" defTabSz="0" eaLnBrk="0" fontAlgn="base" latinLnBrk="1" hangingPunct="0">
      <a:lnSpc>
        <a:spcPct val="100000"/>
      </a:lnSpc>
      <a:spcBef>
        <a:spcPct val="0"/>
      </a:spcBef>
      <a:spcAft>
        <a:spcPct val="0"/>
      </a:spcAft>
      <a:buNone/>
      <a:defRPr sz="1200" i="0" kern="1200" baseline="0">
        <a:solidFill>
          <a:schemeClr val="bg1"/>
        </a:solidFill>
      </a:defRPr>
    </a:lvl7pPr>
    <a:lvl8pPr marL="3200400" lvl="7" indent="0" algn="l" defTabSz="0" eaLnBrk="0" fontAlgn="base" latinLnBrk="1" hangingPunct="0">
      <a:lnSpc>
        <a:spcPct val="100000"/>
      </a:lnSpc>
      <a:spcBef>
        <a:spcPct val="0"/>
      </a:spcBef>
      <a:spcAft>
        <a:spcPct val="0"/>
      </a:spcAft>
      <a:buNone/>
      <a:defRPr sz="1200" i="0" kern="1200" baseline="0">
        <a:solidFill>
          <a:schemeClr val="bg1"/>
        </a:solidFill>
      </a:defRPr>
    </a:lvl8pPr>
    <a:lvl9pPr marL="3657600" lvl="8" indent="0" algn="l" defTabSz="0" eaLnBrk="0" fontAlgn="base" latinLnBrk="1" hangingPunct="0">
      <a:lnSpc>
        <a:spcPct val="100000"/>
      </a:lnSpc>
      <a:spcBef>
        <a:spcPct val="0"/>
      </a:spcBef>
      <a:spcAft>
        <a:spcPct val="0"/>
      </a:spcAft>
      <a:buNone/>
      <a:defRPr sz="1200" i="0" kern="1200" baseline="0">
        <a:solidFill>
          <a:schemeClr val="bg1"/>
        </a:solidFil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p:cNvSpPr>
          <p:nvPr>
            <p:ph type="sldImg"/>
          </p:nvPr>
        </p:nvSpPr>
        <p:spPr>
          <a:xfrm>
            <a:off x="-2147481100" y="-2147481100"/>
            <a:ext cx="0" cy="0"/>
          </a:xfrm>
        </p:spPr>
      </p:sp>
      <p:sp>
        <p:nvSpPr>
          <p:cNvPr id="6147" name="备注占位符 2"/>
          <p:cNvSpPr>
            <a:spLocks noGrp="1" noRot="1" noChangeAspect="1"/>
          </p:cNvSpPr>
          <p:nvPr>
            <p:ph type="body"/>
          </p:nvPr>
        </p:nvSpPr>
        <p:spPr>
          <a:xfrm>
            <a:off x="808038" y="1630363"/>
            <a:ext cx="10150475" cy="3887787"/>
          </a:xfrm>
          <a:prstGeom prst="rect">
            <a:avLst/>
          </a:prstGeom>
          <a:noFill/>
          <a:ln w="9525">
            <a:noFill/>
          </a:ln>
        </p:spPr>
        <p:txBody>
          <a:bodyPr anchor="t"/>
          <a:lstStyle/>
          <a:p>
            <a:pPr lvl="0" indent="0"/>
            <a:r>
              <a:rPr lang="zh-CN" altLang="en-US" dirty="0">
                <a:cs typeface="Arial" panose="020B0604020202020204" pitchFamily="34" charset="0"/>
              </a:rPr>
              <a:t>对照第一次工业革命的分析，探究第二次工业革命的背景？</a:t>
            </a:r>
          </a:p>
          <a:p>
            <a:pPr lvl="0" indent="0"/>
            <a:r>
              <a:rPr lang="en-US" altLang="zh-CN" dirty="0"/>
              <a:t>19C</a:t>
            </a:r>
            <a:r>
              <a:rPr lang="zh-CN" altLang="en-US" dirty="0">
                <a:cs typeface="Arial" panose="020B0604020202020204" pitchFamily="34" charset="0"/>
              </a:rPr>
              <a:t>后半叶，是世界形势发生重大变化的时代。</a:t>
            </a:r>
          </a:p>
          <a:p>
            <a:pPr lvl="0" indent="0"/>
            <a:r>
              <a:rPr lang="en-US" altLang="zh-CN" dirty="0"/>
              <a:t>1861</a:t>
            </a:r>
            <a:r>
              <a:rPr lang="zh-CN" altLang="en-US" dirty="0">
                <a:cs typeface="Arial" panose="020B0604020202020204" pitchFamily="34" charset="0"/>
              </a:rPr>
              <a:t>年，俄国农奴制改革，俄国从此走上资本主义发展道路；</a:t>
            </a:r>
          </a:p>
          <a:p>
            <a:pPr lvl="0" indent="0"/>
            <a:r>
              <a:rPr lang="en-US" altLang="zh-CN" dirty="0"/>
              <a:t>1865</a:t>
            </a:r>
            <a:r>
              <a:rPr lang="zh-CN" altLang="en-US" dirty="0">
                <a:cs typeface="Arial" panose="020B0604020202020204" pitchFamily="34" charset="0"/>
              </a:rPr>
              <a:t>年，美国南北战争结束，一个真正统一的美国出现；</a:t>
            </a:r>
          </a:p>
          <a:p>
            <a:pPr lvl="0" indent="0"/>
            <a:r>
              <a:rPr lang="en-US" altLang="zh-CN" dirty="0"/>
              <a:t>1868</a:t>
            </a:r>
            <a:r>
              <a:rPr lang="zh-CN" altLang="en-US" dirty="0">
                <a:cs typeface="Arial" panose="020B0604020202020204" pitchFamily="34" charset="0"/>
              </a:rPr>
              <a:t>年，日本明治维新，打开了向西方学习，确立资本主义制度的大门；</a:t>
            </a:r>
          </a:p>
          <a:p>
            <a:pPr lvl="0" indent="0"/>
            <a:r>
              <a:rPr lang="en-US" altLang="zh-CN" dirty="0"/>
              <a:t>1870</a:t>
            </a:r>
            <a:r>
              <a:rPr lang="zh-CN" altLang="en-US" dirty="0">
                <a:cs typeface="Arial" panose="020B0604020202020204" pitchFamily="34" charset="0"/>
              </a:rPr>
              <a:t>年，法国开始进入平稳发展时期；</a:t>
            </a:r>
          </a:p>
          <a:p>
            <a:pPr lvl="0" indent="0"/>
            <a:r>
              <a:rPr lang="zh-CN" altLang="en-US" dirty="0">
                <a:cs typeface="Arial" panose="020B0604020202020204" pitchFamily="34" charset="0"/>
              </a:rPr>
              <a:t>英国经过三次议会改革，逐步完善资产阶级代议制；</a:t>
            </a:r>
          </a:p>
          <a:p>
            <a:pPr lvl="0" indent="0"/>
            <a:r>
              <a:rPr lang="en-US" altLang="zh-CN" dirty="0"/>
              <a:t>19C70</a:t>
            </a:r>
            <a:r>
              <a:rPr lang="zh-CN" altLang="en-US" dirty="0">
                <a:cs typeface="Arial" panose="020B0604020202020204" pitchFamily="34" charset="0"/>
              </a:rPr>
              <a:t>年代，德国，意大利最终完成统一，确立君主立宪政体。</a:t>
            </a:r>
          </a:p>
          <a:p>
            <a:pPr lvl="0" indent="0"/>
            <a:r>
              <a:rPr lang="zh-CN" altLang="en-US" dirty="0">
                <a:cs typeface="Arial" panose="020B0604020202020204" pitchFamily="34" charset="0"/>
              </a:rPr>
              <a:t>（</a:t>
            </a:r>
            <a:r>
              <a:rPr lang="en-US" altLang="zh-CN" dirty="0"/>
              <a:t>2</a:t>
            </a:r>
            <a:r>
              <a:rPr lang="zh-CN" altLang="en-US" dirty="0">
                <a:cs typeface="Arial" panose="020B0604020202020204" pitchFamily="34" charset="0"/>
              </a:rPr>
              <a:t>）劳动力：第一次工业革命后，社会日益分裂为两大对立阶级，大量人口转化为自由雇佣工人，提供充足劳动力；</a:t>
            </a:r>
          </a:p>
          <a:p>
            <a:pPr lvl="0" indent="0"/>
            <a:r>
              <a:rPr lang="zh-CN" altLang="en-US" dirty="0">
                <a:cs typeface="Arial" panose="020B0604020202020204" pitchFamily="34" charset="0"/>
              </a:rPr>
              <a:t>（</a:t>
            </a:r>
            <a:r>
              <a:rPr lang="en-US" altLang="zh-CN" dirty="0"/>
              <a:t>3</a:t>
            </a:r>
            <a:r>
              <a:rPr lang="zh-CN" altLang="en-US" dirty="0">
                <a:cs typeface="Arial" panose="020B0604020202020204" pitchFamily="34" charset="0"/>
              </a:rPr>
              <a:t>）资本</a:t>
            </a:r>
            <a:r>
              <a:rPr lang="en-US" altLang="zh-CN" dirty="0"/>
              <a:t>:</a:t>
            </a:r>
            <a:endParaRPr lang="zh-CN" altLang="en-US" dirty="0">
              <a:cs typeface="Arial" panose="020B0604020202020204" pitchFamily="34" charset="0"/>
            </a:endParaRPr>
          </a:p>
          <a:p>
            <a:pPr lvl="0" indent="0"/>
            <a:r>
              <a:rPr lang="zh-CN" altLang="en-US" dirty="0">
                <a:cs typeface="Arial" panose="020B0604020202020204" pitchFamily="34" charset="0"/>
              </a:rPr>
              <a:t>第一次工业革命确立资本主义生产方式、促进殖民扩张，积累大量资本；</a:t>
            </a:r>
          </a:p>
          <a:p>
            <a:pPr lvl="0" indent="0"/>
            <a:r>
              <a:rPr lang="zh-CN" altLang="en-US" dirty="0">
                <a:cs typeface="Arial" panose="020B0604020202020204" pitchFamily="34" charset="0"/>
              </a:rPr>
              <a:t>（</a:t>
            </a:r>
            <a:r>
              <a:rPr lang="en-US" altLang="zh-CN" dirty="0"/>
              <a:t>4</a:t>
            </a:r>
            <a:r>
              <a:rPr lang="zh-CN" altLang="en-US" dirty="0">
                <a:cs typeface="Arial" panose="020B0604020202020204" pitchFamily="34" charset="0"/>
              </a:rPr>
              <a:t>）市场</a:t>
            </a:r>
            <a:r>
              <a:rPr lang="en-US" altLang="zh-CN" dirty="0"/>
              <a:t>:</a:t>
            </a:r>
            <a:r>
              <a:rPr lang="zh-CN" altLang="en-US" dirty="0">
                <a:cs typeface="Arial" panose="020B0604020202020204" pitchFamily="34" charset="0"/>
              </a:rPr>
              <a:t>①第一次工业革命促进世界市场初步形成</a:t>
            </a:r>
            <a:r>
              <a:rPr lang="en-US" altLang="zh-CN" dirty="0"/>
              <a:t>---</a:t>
            </a:r>
            <a:r>
              <a:rPr lang="zh-CN" altLang="en-US" dirty="0">
                <a:cs typeface="Arial" panose="020B0604020202020204" pitchFamily="34" charset="0"/>
              </a:rPr>
              <a:t>国际市场；</a:t>
            </a:r>
          </a:p>
          <a:p>
            <a:pPr lvl="0" indent="0"/>
            <a:r>
              <a:rPr lang="zh-CN" altLang="en-US" dirty="0">
                <a:cs typeface="Arial" panose="020B0604020202020204" pitchFamily="34" charset="0"/>
              </a:rPr>
              <a:t>②资产阶级通过革命和改革，国内市场获得统一和扩大</a:t>
            </a:r>
            <a:r>
              <a:rPr lang="en-US" altLang="zh-CN" dirty="0"/>
              <a:t>---</a:t>
            </a:r>
            <a:r>
              <a:rPr lang="zh-CN" altLang="en-US" dirty="0">
                <a:cs typeface="Arial" panose="020B0604020202020204" pitchFamily="34" charset="0"/>
              </a:rPr>
              <a:t>国内市场</a:t>
            </a:r>
          </a:p>
          <a:p>
            <a:pPr lvl="0" indent="0"/>
            <a:r>
              <a:rPr lang="zh-CN" altLang="en-US" dirty="0">
                <a:cs typeface="Arial" panose="020B0604020202020204" pitchFamily="34" charset="0"/>
              </a:rPr>
              <a:t>（</a:t>
            </a:r>
            <a:r>
              <a:rPr lang="en-US" altLang="zh-CN" dirty="0"/>
              <a:t>5</a:t>
            </a:r>
            <a:r>
              <a:rPr lang="zh-CN" altLang="en-US" dirty="0">
                <a:cs typeface="Arial" panose="020B0604020202020204" pitchFamily="34" charset="0"/>
              </a:rPr>
              <a:t>）</a:t>
            </a:r>
            <a:r>
              <a:rPr lang="en-US" altLang="zh-CN" dirty="0"/>
              <a:t>1831</a:t>
            </a:r>
            <a:r>
              <a:rPr lang="zh-CN" altLang="en-US" dirty="0">
                <a:cs typeface="Arial" panose="020B0604020202020204" pitchFamily="34" charset="0"/>
              </a:rPr>
              <a:t>年法拉第用实验证明了电磁感应现象：导体在磁场中运动时可以产生电流。这为制造发电机创造了条件，也为开辟人类生活的新时代</a:t>
            </a:r>
            <a:r>
              <a:rPr lang="en-US" altLang="zh-CN" dirty="0"/>
              <a:t>——</a:t>
            </a:r>
            <a:r>
              <a:rPr lang="zh-CN" altLang="en-US" dirty="0">
                <a:cs typeface="Arial" panose="020B0604020202020204" pitchFamily="34" charset="0"/>
              </a:rPr>
              <a:t>电的时代创造了条件。</a:t>
            </a:r>
          </a:p>
          <a:p>
            <a:pPr lvl="0" indent="0" eaLnBrk="1" latinLnBrk="0" hangingPunct="1"/>
            <a:r>
              <a:rPr lang="en-US" altLang="zh-CN" dirty="0"/>
              <a:t>19</a:t>
            </a:r>
            <a:r>
              <a:rPr lang="zh-CN" altLang="en-US" dirty="0">
                <a:cs typeface="Arial" panose="020B0604020202020204" pitchFamily="34" charset="0"/>
              </a:rPr>
              <a:t>世纪</a:t>
            </a:r>
            <a:r>
              <a:rPr lang="en-US" altLang="zh-CN" dirty="0"/>
              <a:t>30</a:t>
            </a:r>
            <a:r>
              <a:rPr lang="zh-CN" altLang="en-US" dirty="0">
                <a:cs typeface="Arial" panose="020B0604020202020204" pitchFamily="34" charset="0"/>
              </a:rPr>
              <a:t>年代施莱登、施旺发表细胞学说</a:t>
            </a:r>
          </a:p>
          <a:p>
            <a:pPr lvl="0" indent="0" eaLnBrk="1" latinLnBrk="0" hangingPunct="1"/>
            <a:r>
              <a:rPr lang="en-US" altLang="zh-CN" dirty="0"/>
              <a:t>19</a:t>
            </a:r>
            <a:r>
              <a:rPr lang="zh-CN" altLang="en-US" dirty="0">
                <a:cs typeface="Arial" panose="020B0604020202020204" pitchFamily="34" charset="0"/>
              </a:rPr>
              <a:t>世纪</a:t>
            </a:r>
            <a:r>
              <a:rPr lang="en-US" altLang="zh-CN" dirty="0"/>
              <a:t>40</a:t>
            </a:r>
            <a:r>
              <a:rPr lang="zh-CN" altLang="en-US" dirty="0">
                <a:cs typeface="Arial" panose="020B0604020202020204" pitchFamily="34" charset="0"/>
              </a:rPr>
              <a:t>年代焦耳等发现能量守恒和转化定律</a:t>
            </a:r>
          </a:p>
          <a:p>
            <a:pPr lvl="0" indent="0" eaLnBrk="1" latinLnBrk="0" hangingPunct="1"/>
            <a:r>
              <a:rPr lang="en-US" altLang="zh-CN" dirty="0"/>
              <a:t>1859</a:t>
            </a:r>
            <a:r>
              <a:rPr lang="zh-CN" altLang="en-US" dirty="0">
                <a:cs typeface="Arial" panose="020B0604020202020204" pitchFamily="34" charset="0"/>
              </a:rPr>
              <a:t>年达尔文发表生物进化论，科学技术的发展直接推动第二次工业革命的进行</a:t>
            </a:r>
          </a:p>
          <a:p>
            <a:pPr lvl="0" indent="0"/>
            <a:endParaRPr lang="zh-CN" altLang="en-US" dirty="0">
              <a:cs typeface="Arial" panose="020B0604020202020204" pitchFamily="34" charset="0"/>
            </a:endParaRPr>
          </a:p>
          <a:p>
            <a:pPr lvl="0" indent="0"/>
            <a:endParaRPr lang="zh-CN" altLang="en-US" dirty="0">
              <a:ea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anchor="ctr"/>
          <a:lstStyle/>
          <a:p>
            <a:pPr lvl="0" indent="-914400"/>
            <a:r>
              <a:rPr lang="zh-CN" altLang="en-US"/>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ancho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28" name="日期占位符 3"/>
          <p:cNvSpPr>
            <a:spLocks noGrp="1"/>
          </p:cNvSpPr>
          <p:nvPr>
            <p:ph type="dt" sz="half"/>
          </p:nvPr>
        </p:nvSpPr>
        <p:spPr>
          <a:xfrm>
            <a:off x="838200" y="6356350"/>
            <a:ext cx="2743200" cy="365125"/>
          </a:xfrm>
          <a:prstGeom prst="rect">
            <a:avLst/>
          </a:prstGeom>
          <a:noFill/>
          <a:ln w="9525">
            <a:noFill/>
          </a:ln>
        </p:spPr>
        <p:txBody>
          <a:bodyPr vert="horz" anchor="ctr"/>
          <a:lstStyle>
            <a:lvl1pPr indent="0">
              <a:defRPr sz="1200">
                <a:solidFill>
                  <a:srgbClr val="898989"/>
                </a:solidFill>
              </a:defRPr>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pPr lvl="0" fontAlgn="base"/>
              <a:t>2018/7/24</a:t>
            </a:fld>
            <a:endParaRPr lang="zh-CN" altLang="en-US" strike="noStrike" noProof="1">
              <a:latin typeface="Arial" panose="020B0604020202020204" pitchFamily="34" charset="0"/>
              <a:ea typeface="宋体" panose="02010600030101010101" pitchFamily="2" charset="-122"/>
            </a:endParaRPr>
          </a:p>
        </p:txBody>
      </p:sp>
      <p:sp>
        <p:nvSpPr>
          <p:cNvPr id="1029" name="页脚占位符 4"/>
          <p:cNvSpPr>
            <a:spLocks noGrp="1"/>
          </p:cNvSpPr>
          <p:nvPr>
            <p:ph type="ftr" sz="quarter"/>
          </p:nvPr>
        </p:nvSpPr>
        <p:spPr>
          <a:xfrm>
            <a:off x="4038600" y="6356350"/>
            <a:ext cx="4114800" cy="365125"/>
          </a:xfrm>
          <a:prstGeom prst="rect">
            <a:avLst/>
          </a:prstGeom>
          <a:noFill/>
          <a:ln w="9525">
            <a:noFill/>
          </a:ln>
        </p:spPr>
        <p:txBody>
          <a:bodyPr vert="horz" anchor="ctr"/>
          <a:lstStyle>
            <a:lvl1pPr indent="0" algn="ctr">
              <a:defRPr sz="1200">
                <a:solidFill>
                  <a:srgbClr val="898989"/>
                </a:solidFill>
              </a:defRPr>
            </a:lvl1pPr>
          </a:lstStyle>
          <a:p>
            <a:pPr lvl="0" fontAlgn="base"/>
            <a:endParaRPr lang="zh-CN" altLang="en-US" strike="noStrike" noProof="1">
              <a:latin typeface="Arial" panose="020B0604020202020204" pitchFamily="34" charset="0"/>
              <a:ea typeface="宋体" panose="02010600030101010101" pitchFamily="2" charset="-122"/>
            </a:endParaRPr>
          </a:p>
        </p:txBody>
      </p:sp>
      <p:sp>
        <p:nvSpPr>
          <p:cNvPr id="1030" name="灯片编号占位符 5"/>
          <p:cNvSpPr>
            <a:spLocks noGrp="1"/>
          </p:cNvSpPr>
          <p:nvPr>
            <p:ph type="sldNum" sz="quarter"/>
          </p:nvPr>
        </p:nvSpPr>
        <p:spPr>
          <a:xfrm>
            <a:off x="8610600" y="6356350"/>
            <a:ext cx="2743200" cy="365125"/>
          </a:xfrm>
          <a:prstGeom prst="rect">
            <a:avLst/>
          </a:prstGeom>
          <a:noFill/>
          <a:ln w="9525">
            <a:noFill/>
          </a:ln>
        </p:spPr>
        <p:txBody>
          <a:bodyPr vert="horz" anchor="ctr"/>
          <a:lstStyle>
            <a:lvl1pPr indent="0" algn="r">
              <a:defRPr sz="1200">
                <a:solidFill>
                  <a:srgbClr val="898989"/>
                </a:solidFill>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marL="914400" lvl="0" indent="-914400" algn="l" defTabSz="914400" eaLnBrk="0" fontAlgn="base" latinLnBrk="1" hangingPunct="0">
        <a:lnSpc>
          <a:spcPct val="90000"/>
        </a:lnSpc>
        <a:spcBef>
          <a:spcPct val="0"/>
        </a:spcBef>
        <a:spcAft>
          <a:spcPct val="0"/>
        </a:spcAft>
        <a:buNone/>
        <a:defRPr sz="300" b="1" i="0" u="none" kern="1200">
          <a:latin typeface="+mj-lt"/>
          <a:ea typeface="+mj-ea"/>
          <a:cs typeface="+mj-cs"/>
        </a:defRPr>
      </a:lvl1pPr>
    </p:titleStyle>
    <p:body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3200" b="1" i="0" u="none" kern="1200">
          <a:solidFill>
            <a:schemeClr val="bg1"/>
          </a:solidFill>
          <a:latin typeface="+mn-lt"/>
          <a:ea typeface="+mn-ea"/>
          <a:cs typeface="+mn-cs"/>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800" b="1" i="1" u="none" kern="1200">
          <a:solidFill>
            <a:schemeClr val="bg1"/>
          </a:solidFill>
          <a:latin typeface="Arial" panose="020B0604020202020204" pitchFamily="34" charset="0"/>
          <a:ea typeface="+mn-ea"/>
          <a:cs typeface="+mn-cs"/>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800" b="1" i="0" u="none" kern="1200" baseline="7000">
          <a:solidFill>
            <a:schemeClr val="bg1"/>
          </a:solidFill>
          <a:effectLst>
            <a:outerShdw blurRad="38100" dist="38100" dir="2700000">
              <a:srgbClr val="C0C0C0"/>
            </a:outerShdw>
          </a:effectLst>
          <a:latin typeface="Arial" panose="020B0604020202020204" pitchFamily="34" charset="0"/>
          <a:ea typeface="+mn-ea"/>
          <a:cs typeface="+mn-cs"/>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cs typeface="+mn-cs"/>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cs typeface="+mn-cs"/>
          <a:sym typeface="Calibri" panose="020F0502020204030204"/>
        </a:defRPr>
      </a:lvl5pPr>
      <a:lvl6pPr marL="2514600" lvl="5"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cs typeface="+mn-cs"/>
          <a:sym typeface="Calibri" panose="020F0502020204030204"/>
        </a:defRPr>
      </a:lvl6pPr>
      <a:lvl7pPr marL="2971800" lvl="6"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cs typeface="+mn-cs"/>
          <a:sym typeface="Calibri" panose="020F0502020204030204"/>
        </a:defRPr>
      </a:lvl7pPr>
      <a:lvl8pPr marL="3429000" lvl="7"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cs typeface="+mn-cs"/>
          <a:sym typeface="Calibri" panose="020F0502020204030204"/>
        </a:defRPr>
      </a:lvl8pPr>
      <a:lvl9pPr marL="3886200" lvl="8"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cs typeface="+mn-cs"/>
          <a:sym typeface="Calibri" panose="020F0502020204030204"/>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lstStyle/>
          <a:p>
            <a:pPr lvl="0" indent="0"/>
            <a:r>
              <a:rPr lang="zh-CN" altLang="en-US"/>
              <a:t>单击此处编辑母版标题样式</a:t>
            </a:r>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p>
          <a:p>
            <a:pPr lvl="1" indent="114300"/>
            <a:r>
              <a:rPr lang="zh-CN" altLang="en-US"/>
              <a:t>第二级</a:t>
            </a:r>
          </a:p>
          <a:p>
            <a:pPr lvl="2" indent="171450"/>
            <a:r>
              <a:rPr lang="zh-CN" altLang="en-US"/>
              <a:t>第三级</a:t>
            </a:r>
          </a:p>
          <a:p>
            <a:pPr lvl="3" indent="228600"/>
            <a:r>
              <a:rPr lang="zh-CN" altLang="en-US"/>
              <a:t>第四级</a:t>
            </a:r>
          </a:p>
          <a:p>
            <a:pPr lvl="4" indent="228600"/>
            <a:r>
              <a:rPr lang="zh-CN" altLang="en-US"/>
              <a:t>第五级</a:t>
            </a:r>
          </a:p>
        </p:txBody>
      </p:sp>
      <p:sp>
        <p:nvSpPr>
          <p:cNvPr id="2052" name="日期占位符 1027"/>
          <p:cNvSpPr>
            <a:spLocks noGrp="1"/>
          </p:cNvSpPr>
          <p:nvPr>
            <p:ph type="dt" sz="half"/>
          </p:nvPr>
        </p:nvSpPr>
        <p:spPr>
          <a:xfrm>
            <a:off x="609600" y="6245225"/>
            <a:ext cx="2844800" cy="476250"/>
          </a:xfrm>
          <a:prstGeom prst="rect">
            <a:avLst/>
          </a:prstGeom>
          <a:noFill/>
          <a:ln w="9525">
            <a:noFill/>
          </a:ln>
        </p:spPr>
        <p:txBody>
          <a:bodyPr anchor="t"/>
          <a:lstStyle>
            <a:lvl1pPr indent="0">
              <a:defRPr sz="1400">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053" name="页脚占位符 1028"/>
          <p:cNvSpPr>
            <a:spLocks noGrp="1"/>
          </p:cNvSpPr>
          <p:nvPr>
            <p:ph type="ftr" sz="quarter"/>
          </p:nvPr>
        </p:nvSpPr>
        <p:spPr>
          <a:xfrm>
            <a:off x="4165600" y="6245225"/>
            <a:ext cx="3860800" cy="476250"/>
          </a:xfrm>
          <a:prstGeom prst="rect">
            <a:avLst/>
          </a:prstGeom>
          <a:noFill/>
          <a:ln w="9525">
            <a:noFill/>
          </a:ln>
        </p:spPr>
        <p:txBody>
          <a:bodyPr anchor="t"/>
          <a:lstStyle>
            <a:lvl1pPr indent="0" algn="ctr">
              <a:defRPr sz="1400">
                <a:latin typeface="Arial" panose="020B0604020202020204" pitchFamily="34" charset="0"/>
                <a:ea typeface="宋体" panose="02010600030101010101" pitchFamily="2" charset="-122"/>
              </a:defRPr>
            </a:lvl1pPr>
          </a:lstStyle>
          <a:p>
            <a:pPr lvl="0" fontAlgn="base"/>
            <a:endParaRPr lang="zh-CN" altLang="en-US" strike="noStrike" noProof="1"/>
          </a:p>
        </p:txBody>
      </p:sp>
      <p:sp>
        <p:nvSpPr>
          <p:cNvPr id="2054" name="灯片编号占位符 1029"/>
          <p:cNvSpPr>
            <a:spLocks noGrp="1"/>
          </p:cNvSpPr>
          <p:nvPr>
            <p:ph type="sldNum" sz="quarter"/>
          </p:nvPr>
        </p:nvSpPr>
        <p:spPr>
          <a:xfrm>
            <a:off x="8737600" y="6245225"/>
            <a:ext cx="2844800" cy="476250"/>
          </a:xfrm>
          <a:prstGeom prst="rect">
            <a:avLst/>
          </a:prstGeom>
          <a:noFill/>
          <a:ln w="9525">
            <a:noFill/>
          </a:ln>
        </p:spPr>
        <p:txBody>
          <a:bodyPr anchor="t"/>
          <a:lstStyle>
            <a:lvl1pPr indent="0" algn="r">
              <a:defRPr sz="1400">
                <a:latin typeface="Arial" panose="020B0604020202020204" pitchFamily="34" charset="0"/>
                <a:ea typeface="宋体"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p:txStyles>
    <p:titleStyle>
      <a:lvl1pPr marL="0" lvl="0" indent="0" algn="ctr" defTabSz="914400" eaLnBrk="0" fontAlgn="base" latinLnBrk="1" hangingPunct="0">
        <a:lnSpc>
          <a:spcPct val="100000"/>
        </a:lnSpc>
        <a:spcBef>
          <a:spcPct val="0"/>
        </a:spcBef>
        <a:spcAft>
          <a:spcPct val="0"/>
        </a:spcAft>
        <a:buClr>
          <a:srgbClr val="000000"/>
        </a:buClr>
        <a:buNone/>
        <a:defRPr kern="1200">
          <a:latin typeface="+mj-lt"/>
          <a:ea typeface="+mj-ea"/>
          <a:cs typeface="+mj-cs"/>
        </a:defRPr>
      </a:lvl1pPr>
    </p:titleStyle>
    <p:bodyStyle>
      <a:lvl1pPr marL="342900" lvl="0" indent="-342900" algn="l" defTabSz="914400" eaLnBrk="0" fontAlgn="base" latinLnBrk="1" hangingPunct="0">
        <a:lnSpc>
          <a:spcPct val="100000"/>
        </a:lnSpc>
        <a:spcBef>
          <a:spcPct val="20000"/>
        </a:spcBef>
        <a:spcAft>
          <a:spcPct val="0"/>
        </a:spcAft>
        <a:buChar char="•"/>
        <a:defRPr sz="3200" b="0" i="0" u="none" kern="1200">
          <a:latin typeface="+mn-lt"/>
          <a:ea typeface="+mn-ea"/>
          <a:cs typeface="+mn-cs"/>
        </a:defRPr>
      </a:lvl1pPr>
      <a:lvl2pPr marL="342900" lvl="1" indent="457200" algn="l" defTabSz="914400" eaLnBrk="0" fontAlgn="base" latinLnBrk="1" hangingPunct="0">
        <a:lnSpc>
          <a:spcPct val="100000"/>
        </a:lnSpc>
        <a:spcBef>
          <a:spcPct val="20000"/>
        </a:spcBef>
        <a:spcAft>
          <a:spcPct val="0"/>
        </a:spcAft>
        <a:buNone/>
        <a:defRPr sz="3200" b="0" i="0" u="none" kern="1200">
          <a:latin typeface="+mn-lt"/>
          <a:ea typeface="+mn-ea"/>
          <a:cs typeface="+mn-cs"/>
        </a:defRPr>
      </a:lvl2pPr>
      <a:lvl3pPr marL="742950" lvl="2" indent="1714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cs typeface="+mn-cs"/>
        </a:defRPr>
      </a:lvl3pPr>
      <a:lvl4pPr marL="1143000" lvl="3"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cs typeface="+mn-cs"/>
        </a:defRPr>
      </a:lvl4pPr>
      <a:lvl5pPr marL="16002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99"/>
          <p:cNvSpPr/>
          <p:nvPr/>
        </p:nvSpPr>
        <p:spPr>
          <a:xfrm>
            <a:off x="4265613" y="1298575"/>
            <a:ext cx="7370762" cy="3932238"/>
          </a:xfrm>
          <a:prstGeom prst="rect">
            <a:avLst/>
          </a:prstGeom>
          <a:noFill/>
          <a:ln w="9525">
            <a:noFill/>
          </a:ln>
        </p:spPr>
        <p:txBody>
          <a:bodyPr wrap="square" anchor="t">
            <a:spAutoFit/>
          </a:bodyPr>
          <a:lstStyle/>
          <a:p>
            <a:pPr indent="266700"/>
            <a:r>
              <a:rPr lang="en-US" altLang="zh-CN" sz="3200" b="1" dirty="0">
                <a:solidFill>
                  <a:srgbClr val="000000"/>
                </a:solidFill>
                <a:latin typeface="宋体" panose="02010600030101010101" pitchFamily="2" charset="-122"/>
                <a:ea typeface="宋体" panose="02010600030101010101" pitchFamily="2" charset="-122"/>
                <a:sym typeface="宋体" panose="02010600030101010101" pitchFamily="2" charset="-122"/>
              </a:rPr>
              <a:t>  </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自然科学正准备着一次新的革命，蒸汽大王在前一世纪翻转了整个世界，现在它的统治已到末日。另外一种更大得无比的力量，电力的火花将取而代之。</a:t>
            </a:r>
          </a:p>
          <a:p>
            <a:pPr indent="266700" algn="r"/>
            <a:endParaRPr lang="zh-CN" altLang="en-US" sz="3600" b="1" dirty="0">
              <a:solidFill>
                <a:srgbClr val="000000"/>
              </a:solidFill>
              <a:latin typeface="幼圆" panose="02010509060101010101" charset="-122"/>
              <a:ea typeface="幼圆" panose="02010509060101010101" charset="-122"/>
              <a:sym typeface="宋体" panose="02010600030101010101" pitchFamily="2" charset="-122"/>
            </a:endParaRPr>
          </a:p>
          <a:p>
            <a:pPr indent="266700" algn="r"/>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马克思</a:t>
            </a:r>
            <a:endParaRPr lang="zh-CN" altLang="en-US" dirty="0">
              <a:latin typeface="Arial" panose="020B0604020202020204" pitchFamily="34" charset="0"/>
              <a:ea typeface="宋体" panose="02010600030101010101" pitchFamily="2" charset="-122"/>
            </a:endParaRPr>
          </a:p>
        </p:txBody>
      </p:sp>
      <p:pic>
        <p:nvPicPr>
          <p:cNvPr id="4098" name="图片 1" descr="ceb9992f63aa4f70acd83f19bd60aaa1_th"/>
          <p:cNvPicPr>
            <a:picLocks noChangeAspect="1"/>
          </p:cNvPicPr>
          <p:nvPr/>
        </p:nvPicPr>
        <p:blipFill>
          <a:blip r:embed="rId2" cstate="print"/>
          <a:stretch>
            <a:fillRect/>
          </a:stretch>
        </p:blipFill>
        <p:spPr>
          <a:xfrm>
            <a:off x="660400" y="1042988"/>
            <a:ext cx="3194050" cy="4187825"/>
          </a:xfrm>
          <a:prstGeom prst="rect">
            <a:avLst/>
          </a:prstGeom>
          <a:noFill/>
          <a:ln w="9525">
            <a:noFill/>
          </a:ln>
        </p:spPr>
      </p:pic>
      <p:sp>
        <p:nvSpPr>
          <p:cNvPr id="4099"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5"/>
          <p:cNvSpPr/>
          <p:nvPr/>
        </p:nvSpPr>
        <p:spPr>
          <a:xfrm>
            <a:off x="60325" y="117475"/>
            <a:ext cx="3460750" cy="642938"/>
          </a:xfrm>
          <a:prstGeom prst="rect">
            <a:avLst/>
          </a:prstGeom>
          <a:noFill/>
          <a:ln w="9525">
            <a:noFill/>
          </a:ln>
        </p:spPr>
        <p:txBody>
          <a:bodyPr wrap="square" lIns="90170" tIns="46990" rIns="90170" bIns="46990" anchor="t">
            <a:spAutoFit/>
          </a:bodyPr>
          <a:lstStyle/>
          <a:p>
            <a:r>
              <a:rPr lang="zh-CN" altLang="en-US" sz="3600" b="1" dirty="0">
                <a:solidFill>
                  <a:srgbClr val="009900"/>
                </a:solidFill>
                <a:latin typeface="华文琥珀" panose="02010800040101010101" pitchFamily="2" charset="-122"/>
                <a:ea typeface="华文彩云" panose="02010800040101010101" charset="-122"/>
                <a:sym typeface="华文琥珀" panose="02010800040101010101" pitchFamily="2" charset="-122"/>
              </a:rPr>
              <a:t>知能准备</a:t>
            </a:r>
          </a:p>
        </p:txBody>
      </p:sp>
      <p:graphicFrame>
        <p:nvGraphicFramePr>
          <p:cNvPr id="12291" name="表格 12290"/>
          <p:cNvGraphicFramePr/>
          <p:nvPr/>
        </p:nvGraphicFramePr>
        <p:xfrm>
          <a:off x="260350" y="1812925"/>
          <a:ext cx="11788775" cy="4749800"/>
        </p:xfrm>
        <a:graphic>
          <a:graphicData uri="http://schemas.openxmlformats.org/drawingml/2006/table">
            <a:tbl>
              <a:tblPr/>
              <a:tblGrid>
                <a:gridCol w="1782763"/>
                <a:gridCol w="1711325"/>
                <a:gridCol w="1023937"/>
                <a:gridCol w="3851275"/>
                <a:gridCol w="3419475"/>
              </a:tblGrid>
              <a:tr h="427038">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领域</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发明者</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国别</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发明与创造</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作用</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电力广泛应用</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西门子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德</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发电机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进入电气时代</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3">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爱迪生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美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电灯</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6651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内燃机新交通工具创制</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本茨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德</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汽车</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推动石油工业发展，世界各地联系加强</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630238">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莱特兄弟</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美国</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飞机</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4365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电讯事业发展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贝尔</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美</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电  话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快速传递信息</a:t>
                      </a:r>
                      <a:r>
                        <a:rPr lang="en-US" altLang="zh-CN" sz="2800" b="0" dirty="0">
                          <a:solidFill>
                            <a:srgbClr val="000000"/>
                          </a:solidFill>
                          <a:latin typeface="幼圆" panose="02010509060101010101" charset="-122"/>
                          <a:ea typeface="幼圆" panose="02010509060101010101" charset="-122"/>
                          <a:sym typeface="幼圆" panose="02010509060101010101" charset="-122"/>
                        </a:rPr>
                        <a:t>,</a:t>
                      </a:r>
                      <a:r>
                        <a:rPr lang="zh-CN" altLang="en-US" sz="2800" b="0" dirty="0">
                          <a:solidFill>
                            <a:srgbClr val="000000"/>
                          </a:solidFill>
                          <a:latin typeface="幼圆" panose="02010509060101010101" charset="-122"/>
                          <a:ea typeface="幼圆" panose="02010509060101010101" charset="-122"/>
                          <a:sym typeface="幼圆" panose="02010509060101010101" charset="-122"/>
                        </a:rPr>
                        <a:t>世界联系加强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3">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马可尼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意</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无线电报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1281112">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化学工业的发展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推动工业发展，丰富社会生活，加剧带来战争灾难</a:t>
                      </a:r>
                      <a:endParaRPr lang="zh-CN" altLang="en-US" sz="2800">
                        <a:solidFill>
                          <a:srgbClr val="000000"/>
                        </a:solidFill>
                        <a:latin typeface="幼圆" panose="02010509060101010101" charset="-122"/>
                        <a:ea typeface="幼圆" panose="02010509060101010101" charset="-122"/>
                        <a:sym typeface="幼圆" panose="02010509060101010101" charset="-122"/>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340" name="Text Box 5"/>
          <p:cNvSpPr/>
          <p:nvPr/>
        </p:nvSpPr>
        <p:spPr>
          <a:xfrm>
            <a:off x="1854200" y="787400"/>
            <a:ext cx="9118600" cy="832485"/>
          </a:xfrm>
          <a:prstGeom prst="rect">
            <a:avLst/>
          </a:prstGeom>
          <a:noFill/>
          <a:ln w="9525">
            <a:noFill/>
          </a:ln>
        </p:spPr>
        <p:txBody>
          <a:bodyPr wrap="square" lIns="90170" tIns="46990" rIns="90170" bIns="46990" anchor="t">
            <a:spAutoFit/>
          </a:bodyPr>
          <a:lstStyle/>
          <a:p>
            <a:pPr algn="ctr"/>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第二次工业革命的成就</a:t>
            </a:r>
            <a:endParaRPr lang="zh-CN" altLang="en-US" dirty="0">
              <a:latin typeface="Arial" panose="020B0604020202020204" pitchFamily="34" charset="0"/>
              <a:ea typeface="宋体" panose="02010600030101010101" pitchFamily="2" charset="-122"/>
            </a:endParaRPr>
          </a:p>
        </p:txBody>
      </p:sp>
      <p:sp>
        <p:nvSpPr>
          <p:cNvPr id="12341" name="灯片编号占位符 1"/>
          <p:cNvSpPr/>
          <p:nvPr/>
        </p:nvSpPr>
        <p:spPr>
          <a:xfrm>
            <a:off x="8610600" y="6356350"/>
            <a:ext cx="27432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pPr algn="r"/>
              <a:t>10</a:t>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1234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pic>
        <p:nvPicPr>
          <p:cNvPr id="9218" name="图片 2" descr="t01554e69d2e8502ec2"/>
          <p:cNvPicPr>
            <a:picLocks noChangeAspect="1"/>
          </p:cNvPicPr>
          <p:nvPr/>
        </p:nvPicPr>
        <p:blipFill>
          <a:blip r:embed="rId2" cstate="print"/>
          <a:stretch>
            <a:fillRect/>
          </a:stretch>
        </p:blipFill>
        <p:spPr>
          <a:xfrm>
            <a:off x="260350" y="5327650"/>
            <a:ext cx="2222500" cy="1497965"/>
          </a:xfrm>
          <a:prstGeom prst="rect">
            <a:avLst/>
          </a:prstGeom>
          <a:noFill/>
          <a:ln w="9525">
            <a:noFill/>
          </a:ln>
        </p:spPr>
      </p:pic>
      <p:pic>
        <p:nvPicPr>
          <p:cNvPr id="9219" name="图片 3" descr="0011431f300710af2e4e30"/>
          <p:cNvPicPr>
            <a:picLocks noChangeAspect="1"/>
          </p:cNvPicPr>
          <p:nvPr/>
        </p:nvPicPr>
        <p:blipFill>
          <a:blip r:embed="rId3" cstate="print"/>
          <a:stretch>
            <a:fillRect/>
          </a:stretch>
        </p:blipFill>
        <p:spPr>
          <a:xfrm>
            <a:off x="2482850" y="5327650"/>
            <a:ext cx="2293620" cy="1464945"/>
          </a:xfrm>
          <a:prstGeom prst="rect">
            <a:avLst/>
          </a:prstGeom>
          <a:noFill/>
          <a:ln w="9525">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5"/>
          <p:cNvSpPr/>
          <p:nvPr/>
        </p:nvSpPr>
        <p:spPr>
          <a:xfrm>
            <a:off x="60325" y="117475"/>
            <a:ext cx="3460750" cy="642938"/>
          </a:xfrm>
          <a:prstGeom prst="rect">
            <a:avLst/>
          </a:prstGeom>
          <a:noFill/>
          <a:ln w="9525">
            <a:noFill/>
          </a:ln>
        </p:spPr>
        <p:txBody>
          <a:bodyPr wrap="square" lIns="90170" tIns="46990" rIns="90170" bIns="46990" anchor="t">
            <a:spAutoFit/>
          </a:bodyPr>
          <a:lstStyle/>
          <a:p>
            <a:r>
              <a:rPr lang="zh-CN" altLang="en-US" sz="3600" b="1" dirty="0">
                <a:solidFill>
                  <a:srgbClr val="009900"/>
                </a:solidFill>
                <a:latin typeface="华文琥珀" panose="02010800040101010101" pitchFamily="2" charset="-122"/>
                <a:ea typeface="华文彩云" panose="02010800040101010101" charset="-122"/>
                <a:sym typeface="华文琥珀" panose="02010800040101010101" pitchFamily="2" charset="-122"/>
              </a:rPr>
              <a:t>知能准备</a:t>
            </a:r>
          </a:p>
        </p:txBody>
      </p:sp>
      <p:graphicFrame>
        <p:nvGraphicFramePr>
          <p:cNvPr id="13315" name="表格 13314"/>
          <p:cNvGraphicFramePr/>
          <p:nvPr/>
        </p:nvGraphicFramePr>
        <p:xfrm>
          <a:off x="247650" y="1800225"/>
          <a:ext cx="11788775" cy="4359275"/>
        </p:xfrm>
        <a:graphic>
          <a:graphicData uri="http://schemas.openxmlformats.org/drawingml/2006/table">
            <a:tbl>
              <a:tblPr/>
              <a:tblGrid>
                <a:gridCol w="1782763"/>
                <a:gridCol w="1711325"/>
                <a:gridCol w="1023937"/>
                <a:gridCol w="3851275"/>
                <a:gridCol w="3419475"/>
              </a:tblGrid>
              <a:tr h="438150">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领域</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发明者</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国别</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发明与创造</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作用</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4975">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电力广泛应用</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西门子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德</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发电机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进入电气时代</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8150">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爱迪生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美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电灯</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663575">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内燃机新交通工具创制</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本茨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德</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汽车</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推动石油工业发展，世界各地联系加强</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631825">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莱特兄弟</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美国</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飞机</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434975">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电讯事业发展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贝尔</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美</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电  话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快速传递信息</a:t>
                      </a:r>
                      <a:r>
                        <a:rPr lang="en-US" altLang="zh-CN" sz="2800" b="0" dirty="0">
                          <a:solidFill>
                            <a:srgbClr val="000000"/>
                          </a:solidFill>
                          <a:latin typeface="幼圆" panose="02010509060101010101" charset="-122"/>
                          <a:ea typeface="幼圆" panose="02010509060101010101" charset="-122"/>
                          <a:sym typeface="幼圆" panose="02010509060101010101" charset="-122"/>
                        </a:rPr>
                        <a:t>,</a:t>
                      </a:r>
                      <a:r>
                        <a:rPr lang="zh-CN" altLang="en-US" sz="2800" b="0" dirty="0">
                          <a:solidFill>
                            <a:srgbClr val="000000"/>
                          </a:solidFill>
                          <a:latin typeface="幼圆" panose="02010509060101010101" charset="-122"/>
                          <a:ea typeface="幼圆" panose="02010509060101010101" charset="-122"/>
                          <a:sym typeface="幼圆" panose="02010509060101010101" charset="-122"/>
                        </a:rPr>
                        <a:t>世界联系加强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8150">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马可尼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意</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无线电报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879475">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化学工业的发展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诺贝尔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瑞典</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安全烈性炸药</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推动工业发展，但军火生产带来战争灾难</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3364" name="Text Box 5"/>
          <p:cNvSpPr/>
          <p:nvPr/>
        </p:nvSpPr>
        <p:spPr>
          <a:xfrm>
            <a:off x="1854200" y="787400"/>
            <a:ext cx="9118600" cy="832485"/>
          </a:xfrm>
          <a:prstGeom prst="rect">
            <a:avLst/>
          </a:prstGeom>
          <a:noFill/>
          <a:ln w="9525">
            <a:noFill/>
          </a:ln>
        </p:spPr>
        <p:txBody>
          <a:bodyPr wrap="square" lIns="90170" tIns="46990" rIns="90170" bIns="46990" anchor="t">
            <a:spAutoFit/>
          </a:bodyPr>
          <a:lstStyle/>
          <a:p>
            <a:pPr algn="ctr"/>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第二次工业革命的成就</a:t>
            </a:r>
            <a:endParaRPr lang="zh-CN" altLang="en-US" dirty="0">
              <a:latin typeface="Arial" panose="020B0604020202020204" pitchFamily="34" charset="0"/>
              <a:ea typeface="宋体" panose="02010600030101010101" pitchFamily="2" charset="-122"/>
            </a:endParaRPr>
          </a:p>
        </p:txBody>
      </p:sp>
      <p:sp>
        <p:nvSpPr>
          <p:cNvPr id="13365" name="灯片编号占位符 1"/>
          <p:cNvSpPr/>
          <p:nvPr/>
        </p:nvSpPr>
        <p:spPr>
          <a:xfrm>
            <a:off x="8610600" y="6356350"/>
            <a:ext cx="27432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pPr algn="r"/>
              <a:t>11</a:t>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13366"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pic>
        <p:nvPicPr>
          <p:cNvPr id="10242" name="图片 2" descr="001cc435601d0ffdeecf0b"/>
          <p:cNvPicPr>
            <a:picLocks noChangeAspect="1"/>
          </p:cNvPicPr>
          <p:nvPr/>
        </p:nvPicPr>
        <p:blipFill>
          <a:blip r:embed="rId2" cstate="print"/>
          <a:stretch>
            <a:fillRect/>
          </a:stretch>
        </p:blipFill>
        <p:spPr>
          <a:xfrm>
            <a:off x="8610600" y="1800225"/>
            <a:ext cx="1992630" cy="2607945"/>
          </a:xfrm>
          <a:prstGeom prst="rect">
            <a:avLst/>
          </a:prstGeom>
          <a:noFill/>
          <a:ln w="9525">
            <a:noFill/>
          </a:ln>
        </p:spPr>
      </p:pic>
      <p:pic>
        <p:nvPicPr>
          <p:cNvPr id="10244" name="图片 4" descr="wKhQb1REMGeEe0PjAAAAANHsbgg989"/>
          <p:cNvPicPr>
            <a:picLocks noChangeAspect="1"/>
          </p:cNvPicPr>
          <p:nvPr/>
        </p:nvPicPr>
        <p:blipFill>
          <a:blip r:embed="rId3" cstate="print"/>
          <a:srcRect l="5271" r="8311"/>
          <a:stretch>
            <a:fillRect/>
          </a:stretch>
        </p:blipFill>
        <p:spPr>
          <a:xfrm>
            <a:off x="10603230" y="1800225"/>
            <a:ext cx="1479550" cy="1152525"/>
          </a:xfrm>
          <a:prstGeom prst="rect">
            <a:avLst/>
          </a:prstGeom>
          <a:noFill/>
          <a:ln w="9525">
            <a:noFill/>
          </a:ln>
        </p:spPr>
      </p:pic>
      <p:pic>
        <p:nvPicPr>
          <p:cNvPr id="10243" name="图片 3" descr="112047610"/>
          <p:cNvPicPr>
            <a:picLocks noChangeAspect="1"/>
          </p:cNvPicPr>
          <p:nvPr/>
        </p:nvPicPr>
        <p:blipFill>
          <a:blip r:embed="rId4" cstate="print"/>
          <a:stretch>
            <a:fillRect/>
          </a:stretch>
        </p:blipFill>
        <p:spPr>
          <a:xfrm>
            <a:off x="10603230" y="2952750"/>
            <a:ext cx="1479550" cy="1456055"/>
          </a:xfrm>
          <a:prstGeom prst="rect">
            <a:avLst/>
          </a:prstGeom>
          <a:noFill/>
          <a:ln w="9525">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6"/>
          <p:cNvSpPr/>
          <p:nvPr/>
        </p:nvSpPr>
        <p:spPr>
          <a:xfrm>
            <a:off x="3783013" y="2359025"/>
            <a:ext cx="5267325" cy="639763"/>
          </a:xfrm>
          <a:prstGeom prst="rect">
            <a:avLst/>
          </a:prstGeom>
          <a:noFill/>
          <a:ln w="9525">
            <a:noFill/>
          </a:ln>
        </p:spPr>
        <p:txBody>
          <a:bodyPr wrap="square" anchor="t">
            <a:spAutoFit/>
          </a:bodyPr>
          <a:lstStyle/>
          <a:p>
            <a:r>
              <a:rPr lang="zh-CN" altLang="en-US" sz="3600" dirty="0">
                <a:solidFill>
                  <a:srgbClr val="000000"/>
                </a:solidFill>
                <a:latin typeface="黑体" panose="02010600030101010101" charset="-122"/>
                <a:ea typeface="黑体" panose="02010600030101010101" charset="-122"/>
                <a:sym typeface="黑体" panose="02010600030101010101" charset="-122"/>
              </a:rPr>
              <a:t>发电机</a:t>
            </a:r>
            <a:r>
              <a:rPr lang="en-US" altLang="zh-CN" sz="3600" dirty="0">
                <a:solidFill>
                  <a:srgbClr val="000000"/>
                </a:solidFill>
                <a:latin typeface="黑体" panose="02010600030101010101" charset="-122"/>
                <a:ea typeface="黑体" panose="02010600030101010101" charset="-122"/>
                <a:sym typeface="黑体" panose="02010600030101010101" charset="-122"/>
              </a:rPr>
              <a:t>+</a:t>
            </a:r>
            <a:r>
              <a:rPr lang="zh-CN" altLang="en-US" sz="3600" dirty="0">
                <a:solidFill>
                  <a:srgbClr val="000000"/>
                </a:solidFill>
                <a:latin typeface="黑体" panose="02010600030101010101" charset="-122"/>
                <a:ea typeface="黑体" panose="02010600030101010101" charset="-122"/>
                <a:sym typeface="黑体" panose="02010600030101010101" charset="-122"/>
              </a:rPr>
              <a:t>电动机</a:t>
            </a:r>
            <a:r>
              <a:rPr lang="en-US" altLang="zh-CN" sz="3600" dirty="0">
                <a:solidFill>
                  <a:srgbClr val="000000"/>
                </a:solidFill>
                <a:latin typeface="黑体" panose="02010600030101010101" charset="-122"/>
                <a:ea typeface="黑体" panose="02010600030101010101" charset="-122"/>
                <a:sym typeface="黑体" panose="02010600030101010101" charset="-122"/>
              </a:rPr>
              <a:t>+</a:t>
            </a:r>
            <a:r>
              <a:rPr lang="zh-CN" altLang="en-US" sz="3600" dirty="0">
                <a:solidFill>
                  <a:srgbClr val="000000"/>
                </a:solidFill>
                <a:latin typeface="黑体" panose="02010600030101010101" charset="-122"/>
                <a:ea typeface="黑体" panose="02010600030101010101" charset="-122"/>
                <a:sym typeface="黑体" panose="02010600030101010101" charset="-122"/>
              </a:rPr>
              <a:t>内燃机</a:t>
            </a:r>
            <a:endParaRPr lang="zh-CN" altLang="en-US" dirty="0">
              <a:latin typeface="Arial" panose="020B0604020202020204" pitchFamily="34" charset="0"/>
              <a:ea typeface="宋体" panose="02010600030101010101" pitchFamily="2" charset="-122"/>
            </a:endParaRPr>
          </a:p>
        </p:txBody>
      </p:sp>
      <p:sp>
        <p:nvSpPr>
          <p:cNvPr id="14339" name="文本框 7"/>
          <p:cNvSpPr/>
          <p:nvPr/>
        </p:nvSpPr>
        <p:spPr>
          <a:xfrm>
            <a:off x="9451975" y="2695575"/>
            <a:ext cx="2108200" cy="639763"/>
          </a:xfrm>
          <a:prstGeom prst="rect">
            <a:avLst/>
          </a:prstGeom>
          <a:solidFill>
            <a:srgbClr val="FFC000"/>
          </a:solidFill>
          <a:ln w="9525" cap="flat" cmpd="sng">
            <a:solidFill>
              <a:schemeClr val="tx1"/>
            </a:solidFill>
            <a:prstDash val="solid"/>
            <a:miter/>
            <a:headEnd type="none" w="med" len="med"/>
            <a:tailEnd type="none" w="med" len="med"/>
          </a:ln>
        </p:spPr>
        <p:txBody>
          <a:bodyPr wrap="square" anchor="t">
            <a:spAutoFit/>
          </a:bodyPr>
          <a:lstStyle/>
          <a:p>
            <a:pPr algn="ctr"/>
            <a:r>
              <a:rPr lang="zh-CN" altLang="en-US" sz="3600" b="1" dirty="0">
                <a:solidFill>
                  <a:srgbClr val="000000"/>
                </a:solidFill>
                <a:latin typeface="Calibri" panose="020F0502020204030204"/>
                <a:ea typeface="宋体" panose="02010600030101010101" pitchFamily="2" charset="-122"/>
                <a:sym typeface="宋体" panose="02010600030101010101" pitchFamily="2" charset="-122"/>
              </a:rPr>
              <a:t>电气时代</a:t>
            </a:r>
            <a:endParaRPr lang="en-US" altLang="zh-CN" dirty="0">
              <a:latin typeface="Arial" panose="020B0604020202020204" pitchFamily="34" charset="0"/>
              <a:ea typeface="宋体" panose="02010600030101010101" pitchFamily="2" charset="-122"/>
            </a:endParaRPr>
          </a:p>
        </p:txBody>
      </p:sp>
      <p:sp>
        <p:nvSpPr>
          <p:cNvPr id="14340" name="文本框 9"/>
          <p:cNvSpPr/>
          <p:nvPr/>
        </p:nvSpPr>
        <p:spPr>
          <a:xfrm>
            <a:off x="9451975" y="3821113"/>
            <a:ext cx="2108200" cy="639762"/>
          </a:xfrm>
          <a:prstGeom prst="rect">
            <a:avLst/>
          </a:prstGeom>
          <a:solidFill>
            <a:srgbClr val="FFC000"/>
          </a:solidFill>
          <a:ln w="9525" cap="flat" cmpd="sng">
            <a:solidFill>
              <a:schemeClr val="tx1"/>
            </a:solidFill>
            <a:prstDash val="solid"/>
            <a:miter/>
            <a:headEnd type="none" w="med" len="med"/>
            <a:tailEnd type="none" w="med" len="med"/>
          </a:ln>
        </p:spPr>
        <p:txBody>
          <a:bodyPr wrap="square" anchor="t">
            <a:spAutoFit/>
          </a:bodyPr>
          <a:lstStyle/>
          <a:p>
            <a:pPr algn="ctr"/>
            <a:r>
              <a:rPr lang="zh-CN" altLang="en-US" sz="3600" b="1" dirty="0">
                <a:solidFill>
                  <a:srgbClr val="000000"/>
                </a:solidFill>
                <a:latin typeface="Calibri" panose="020F0502020204030204"/>
                <a:ea typeface="宋体" panose="02010600030101010101" pitchFamily="2" charset="-122"/>
                <a:sym typeface="宋体" panose="02010600030101010101" pitchFamily="2" charset="-122"/>
              </a:rPr>
              <a:t>重工业</a:t>
            </a:r>
            <a:endParaRPr lang="zh-CN" altLang="en-US" dirty="0">
              <a:latin typeface="Arial" panose="020B0604020202020204" pitchFamily="34" charset="0"/>
              <a:ea typeface="宋体" panose="02010600030101010101" pitchFamily="2" charset="-122"/>
            </a:endParaRPr>
          </a:p>
        </p:txBody>
      </p:sp>
      <p:sp>
        <p:nvSpPr>
          <p:cNvPr id="2" name="文本框 10"/>
          <p:cNvSpPr/>
          <p:nvPr/>
        </p:nvSpPr>
        <p:spPr>
          <a:xfrm>
            <a:off x="384175" y="4073525"/>
            <a:ext cx="3022600" cy="701675"/>
          </a:xfrm>
          <a:prstGeom prst="rect">
            <a:avLst/>
          </a:prstGeom>
          <a:solidFill>
            <a:srgbClr val="FFFFCC"/>
          </a:solidFill>
          <a:ln w="9525" cap="flat" cmpd="sng">
            <a:solidFill>
              <a:srgbClr val="C00000"/>
            </a:solidFill>
            <a:prstDash val="solid"/>
            <a:miter/>
            <a:headEnd type="none" w="med" len="med"/>
            <a:tailEnd type="none" w="med" len="med"/>
          </a:ln>
        </p:spPr>
        <p:txBody>
          <a:bodyPr wrap="square" anchor="t">
            <a:spAutoFit/>
          </a:bodyPr>
          <a:lstStyle/>
          <a:p>
            <a:pPr algn="ctr"/>
            <a:r>
              <a:rPr lang="zh-CN" altLang="en-US" sz="4000" dirty="0">
                <a:solidFill>
                  <a:srgbClr val="000000"/>
                </a:solidFill>
                <a:latin typeface="华文隶书" panose="02010800040101010101" charset="-122"/>
                <a:ea typeface="华文隶书" panose="02010800040101010101" charset="-122"/>
                <a:sym typeface="华文隶书" panose="02010800040101010101" charset="-122"/>
              </a:rPr>
              <a:t>新工业</a:t>
            </a:r>
            <a:endParaRPr lang="zh-CN" altLang="en-US" dirty="0">
              <a:latin typeface="Arial" panose="020B0604020202020204" pitchFamily="34" charset="0"/>
              <a:ea typeface="宋体" panose="02010600030101010101" pitchFamily="2" charset="-122"/>
            </a:endParaRPr>
          </a:p>
        </p:txBody>
      </p:sp>
      <p:sp>
        <p:nvSpPr>
          <p:cNvPr id="14341" name="文本框 1"/>
          <p:cNvSpPr/>
          <p:nvPr/>
        </p:nvSpPr>
        <p:spPr>
          <a:xfrm>
            <a:off x="385763" y="1444625"/>
            <a:ext cx="3021012" cy="709613"/>
          </a:xfrm>
          <a:prstGeom prst="rect">
            <a:avLst/>
          </a:prstGeom>
          <a:solidFill>
            <a:srgbClr val="FFFFCC"/>
          </a:solidFill>
          <a:ln w="9525" cap="flat" cmpd="sng">
            <a:solidFill>
              <a:srgbClr val="C00000"/>
            </a:solidFill>
            <a:prstDash val="solid"/>
            <a:miter/>
            <a:headEnd type="none" w="med" len="med"/>
            <a:tailEnd type="none" w="med" len="med"/>
          </a:ln>
        </p:spPr>
        <p:txBody>
          <a:bodyPr wrap="square" anchor="t">
            <a:spAutoFit/>
          </a:bodyPr>
          <a:lstStyle/>
          <a:p>
            <a:pPr algn="ctr"/>
            <a:r>
              <a:rPr lang="zh-CN" altLang="en-US" sz="4000" dirty="0">
                <a:solidFill>
                  <a:srgbClr val="000000"/>
                </a:solidFill>
                <a:latin typeface="华文隶书" panose="02010800040101010101" charset="-122"/>
                <a:ea typeface="华文隶书" panose="02010800040101010101" charset="-122"/>
                <a:sym typeface="华文隶书" panose="02010800040101010101" charset="-122"/>
              </a:rPr>
              <a:t>新结合</a:t>
            </a:r>
            <a:endParaRPr lang="zh-CN" altLang="en-US" dirty="0">
              <a:latin typeface="Arial" panose="020B0604020202020204" pitchFamily="34" charset="0"/>
              <a:ea typeface="宋体" panose="02010600030101010101" pitchFamily="2" charset="-122"/>
            </a:endParaRPr>
          </a:p>
        </p:txBody>
      </p:sp>
      <p:sp>
        <p:nvSpPr>
          <p:cNvPr id="14342" name="文本框 2"/>
          <p:cNvSpPr/>
          <p:nvPr/>
        </p:nvSpPr>
        <p:spPr>
          <a:xfrm>
            <a:off x="412750" y="3233738"/>
            <a:ext cx="3021013" cy="701675"/>
          </a:xfrm>
          <a:prstGeom prst="rect">
            <a:avLst/>
          </a:prstGeom>
          <a:solidFill>
            <a:srgbClr val="FFFFCC"/>
          </a:solidFill>
          <a:ln w="9525" cap="flat" cmpd="sng">
            <a:solidFill>
              <a:srgbClr val="C00000"/>
            </a:solidFill>
            <a:prstDash val="solid"/>
            <a:miter/>
            <a:headEnd type="none" w="med" len="med"/>
            <a:tailEnd type="none" w="med" len="med"/>
          </a:ln>
        </p:spPr>
        <p:txBody>
          <a:bodyPr wrap="square" anchor="t">
            <a:spAutoFit/>
          </a:bodyPr>
          <a:lstStyle/>
          <a:p>
            <a:pPr algn="ctr"/>
            <a:r>
              <a:rPr lang="zh-CN" altLang="en-US" sz="4000" dirty="0">
                <a:solidFill>
                  <a:srgbClr val="000000"/>
                </a:solidFill>
                <a:latin typeface="华文隶书" panose="02010800040101010101" charset="-122"/>
                <a:ea typeface="华文隶书" panose="02010800040101010101" charset="-122"/>
                <a:sym typeface="华文隶书" panose="02010800040101010101" charset="-122"/>
              </a:rPr>
              <a:t>新能源</a:t>
            </a:r>
            <a:endParaRPr lang="zh-CN" altLang="en-US" dirty="0">
              <a:latin typeface="Arial" panose="020B0604020202020204" pitchFamily="34" charset="0"/>
              <a:ea typeface="宋体" panose="02010600030101010101" pitchFamily="2" charset="-122"/>
            </a:endParaRPr>
          </a:p>
        </p:txBody>
      </p:sp>
      <p:sp>
        <p:nvSpPr>
          <p:cNvPr id="14344" name="文本框 3"/>
          <p:cNvSpPr/>
          <p:nvPr/>
        </p:nvSpPr>
        <p:spPr>
          <a:xfrm>
            <a:off x="3851275" y="3181350"/>
            <a:ext cx="3860800" cy="639763"/>
          </a:xfrm>
          <a:prstGeom prst="rect">
            <a:avLst/>
          </a:prstGeom>
          <a:noFill/>
          <a:ln w="9525">
            <a:noFill/>
          </a:ln>
        </p:spPr>
        <p:txBody>
          <a:bodyPr wrap="square" anchor="t">
            <a:spAutoFit/>
          </a:bodyPr>
          <a:lstStyle/>
          <a:p>
            <a:r>
              <a:rPr lang="zh-CN" altLang="en-US" sz="3600" dirty="0">
                <a:solidFill>
                  <a:srgbClr val="000000"/>
                </a:solidFill>
                <a:latin typeface="黑体" panose="02010600030101010101" charset="-122"/>
                <a:ea typeface="黑体" panose="02010600030101010101" charset="-122"/>
                <a:sym typeface="黑体" panose="02010600030101010101" charset="-122"/>
              </a:rPr>
              <a:t>电能</a:t>
            </a:r>
            <a:r>
              <a:rPr lang="en-US" altLang="zh-CN" sz="3600" dirty="0">
                <a:solidFill>
                  <a:srgbClr val="000000"/>
                </a:solidFill>
                <a:latin typeface="黑体" panose="02010600030101010101" charset="-122"/>
                <a:ea typeface="黑体" panose="02010600030101010101" charset="-122"/>
                <a:sym typeface="黑体" panose="02010600030101010101" charset="-122"/>
              </a:rPr>
              <a:t>+</a:t>
            </a:r>
            <a:r>
              <a:rPr lang="zh-CN" altLang="en-US" sz="3600" dirty="0">
                <a:solidFill>
                  <a:srgbClr val="000000"/>
                </a:solidFill>
                <a:latin typeface="黑体" panose="02010600030101010101" charset="-122"/>
                <a:ea typeface="黑体" panose="02010600030101010101" charset="-122"/>
                <a:sym typeface="黑体" panose="02010600030101010101" charset="-122"/>
              </a:rPr>
              <a:t>石油</a:t>
            </a:r>
            <a:endParaRPr lang="zh-CN" altLang="en-US" dirty="0">
              <a:latin typeface="Arial" panose="020B0604020202020204" pitchFamily="34" charset="0"/>
              <a:ea typeface="宋体" panose="02010600030101010101" pitchFamily="2" charset="-122"/>
            </a:endParaRPr>
          </a:p>
        </p:txBody>
      </p:sp>
      <p:sp>
        <p:nvSpPr>
          <p:cNvPr id="3" name="文本框 4"/>
          <p:cNvSpPr/>
          <p:nvPr/>
        </p:nvSpPr>
        <p:spPr>
          <a:xfrm>
            <a:off x="257175" y="385763"/>
            <a:ext cx="12319000" cy="706437"/>
          </a:xfrm>
          <a:prstGeom prst="rect">
            <a:avLst/>
          </a:prstGeom>
          <a:noFill/>
          <a:ln w="9525">
            <a:noFill/>
          </a:ln>
        </p:spPr>
        <p:txBody>
          <a:bodyPr wrap="square" anchor="t">
            <a:spAutoFit/>
          </a:bodyPr>
          <a:lstStyle/>
          <a:p>
            <a:r>
              <a:rPr lang="zh-CN" altLang="en-US" sz="4000" b="1" dirty="0">
                <a:solidFill>
                  <a:srgbClr val="002060"/>
                </a:solidFill>
                <a:latin typeface="Calibri" panose="020F0502020204030204"/>
                <a:ea typeface="宋体" panose="02010600030101010101" pitchFamily="2" charset="-122"/>
                <a:sym typeface="宋体" panose="02010600030101010101" pitchFamily="2" charset="-122"/>
              </a:rPr>
              <a:t>探究：为什么第二次工业革命被称为</a:t>
            </a:r>
            <a:r>
              <a:rPr lang="en-US" altLang="zh-CN" sz="4000" b="1" dirty="0">
                <a:solidFill>
                  <a:srgbClr val="002060"/>
                </a:solidFill>
                <a:latin typeface="Calibri" panose="020F0502020204030204"/>
                <a:ea typeface="Calibri" panose="020F0502020204030204"/>
                <a:sym typeface="Calibri" panose="020F0502020204030204"/>
              </a:rPr>
              <a:t>2.0</a:t>
            </a:r>
            <a:r>
              <a:rPr lang="zh-CN" altLang="en-US" sz="4000" b="1" dirty="0">
                <a:solidFill>
                  <a:srgbClr val="002060"/>
                </a:solidFill>
                <a:latin typeface="Calibri" panose="020F0502020204030204"/>
                <a:ea typeface="宋体" panose="02010600030101010101" pitchFamily="2" charset="-122"/>
                <a:sym typeface="宋体" panose="02010600030101010101" pitchFamily="2" charset="-122"/>
              </a:rPr>
              <a:t>的工业时代？</a:t>
            </a:r>
            <a:endParaRPr lang="zh-CN" altLang="en-US" dirty="0">
              <a:latin typeface="Arial" panose="020B0604020202020204" pitchFamily="34" charset="0"/>
              <a:ea typeface="宋体" panose="02010600030101010101" pitchFamily="2" charset="-122"/>
            </a:endParaRPr>
          </a:p>
        </p:txBody>
      </p:sp>
      <p:sp>
        <p:nvSpPr>
          <p:cNvPr id="14346" name="文本框 99"/>
          <p:cNvSpPr/>
          <p:nvPr/>
        </p:nvSpPr>
        <p:spPr>
          <a:xfrm>
            <a:off x="3771900" y="3883025"/>
            <a:ext cx="5080000" cy="953135"/>
          </a:xfrm>
          <a:prstGeom prst="rect">
            <a:avLst/>
          </a:prstGeom>
          <a:noFill/>
          <a:ln w="9525">
            <a:noFill/>
          </a:ln>
        </p:spPr>
        <p:txBody>
          <a:bodyPr anchor="t">
            <a:spAutoFit/>
          </a:bodyPr>
          <a:lstStyle/>
          <a:p>
            <a:r>
              <a:rPr lang="zh-CN" altLang="en-US" sz="2800" b="1" dirty="0">
                <a:solidFill>
                  <a:srgbClr val="000000"/>
                </a:solidFill>
                <a:latin typeface="黑体" panose="02010600030101010101" charset="-122"/>
                <a:ea typeface="黑体" panose="02010600030101010101" charset="-122"/>
                <a:sym typeface="宋体" panose="02010600030101010101" pitchFamily="2" charset="-122"/>
              </a:rPr>
              <a:t>电力工业、石化工业、</a:t>
            </a:r>
          </a:p>
          <a:p>
            <a:r>
              <a:rPr lang="zh-CN" altLang="en-US" sz="2800" b="1" dirty="0">
                <a:solidFill>
                  <a:srgbClr val="000000"/>
                </a:solidFill>
                <a:latin typeface="黑体" panose="02010600030101010101" charset="-122"/>
                <a:ea typeface="黑体" panose="02010600030101010101" charset="-122"/>
                <a:sym typeface="宋体" panose="02010600030101010101" pitchFamily="2" charset="-122"/>
              </a:rPr>
              <a:t>汽车工业、钢铁工业等</a:t>
            </a:r>
            <a:endParaRPr lang="zh-CN" altLang="en-US" dirty="0">
              <a:latin typeface="Arial" panose="020B0604020202020204" pitchFamily="34" charset="0"/>
              <a:ea typeface="宋体" panose="02010600030101010101" pitchFamily="2" charset="-122"/>
            </a:endParaRPr>
          </a:p>
        </p:txBody>
      </p:sp>
      <p:sp>
        <p:nvSpPr>
          <p:cNvPr id="4" name="文本框 8"/>
          <p:cNvSpPr/>
          <p:nvPr/>
        </p:nvSpPr>
        <p:spPr>
          <a:xfrm>
            <a:off x="385763" y="4937125"/>
            <a:ext cx="3021012" cy="701675"/>
          </a:xfrm>
          <a:prstGeom prst="rect">
            <a:avLst/>
          </a:prstGeom>
          <a:solidFill>
            <a:srgbClr val="FFFFCC"/>
          </a:solidFill>
          <a:ln w="9525" cap="flat" cmpd="sng">
            <a:solidFill>
              <a:srgbClr val="C00000"/>
            </a:solidFill>
            <a:prstDash val="solid"/>
            <a:miter/>
            <a:headEnd type="none" w="med" len="med"/>
            <a:tailEnd type="none" w="med" len="med"/>
          </a:ln>
        </p:spPr>
        <p:txBody>
          <a:bodyPr wrap="square" anchor="t">
            <a:spAutoFit/>
          </a:bodyPr>
          <a:lstStyle/>
          <a:p>
            <a:pPr algn="ctr"/>
            <a:r>
              <a:rPr lang="zh-CN" altLang="en-US" sz="4000" dirty="0">
                <a:solidFill>
                  <a:srgbClr val="000000"/>
                </a:solidFill>
                <a:latin typeface="华文隶书" panose="02010800040101010101" charset="-122"/>
                <a:ea typeface="华文隶书" panose="02010800040101010101" charset="-122"/>
                <a:sym typeface="华文隶书" panose="02010800040101010101" charset="-122"/>
              </a:rPr>
              <a:t>新中心</a:t>
            </a:r>
            <a:endParaRPr lang="zh-CN" altLang="en-US" dirty="0">
              <a:latin typeface="Arial" panose="020B0604020202020204" pitchFamily="34" charset="0"/>
              <a:ea typeface="宋体" panose="02010600030101010101" pitchFamily="2" charset="-122"/>
            </a:endParaRPr>
          </a:p>
        </p:txBody>
      </p:sp>
      <p:sp>
        <p:nvSpPr>
          <p:cNvPr id="14347" name="文本框 11"/>
          <p:cNvSpPr/>
          <p:nvPr/>
        </p:nvSpPr>
        <p:spPr>
          <a:xfrm>
            <a:off x="384175" y="2359025"/>
            <a:ext cx="3022600" cy="709613"/>
          </a:xfrm>
          <a:prstGeom prst="rect">
            <a:avLst/>
          </a:prstGeom>
          <a:solidFill>
            <a:srgbClr val="FFFFCC"/>
          </a:solidFill>
          <a:ln w="9525" cap="flat" cmpd="sng">
            <a:solidFill>
              <a:srgbClr val="C00000"/>
            </a:solidFill>
            <a:prstDash val="solid"/>
            <a:miter/>
            <a:headEnd type="none" w="med" len="med"/>
            <a:tailEnd type="none" w="med" len="med"/>
          </a:ln>
        </p:spPr>
        <p:txBody>
          <a:bodyPr wrap="square" anchor="t">
            <a:spAutoFit/>
          </a:bodyPr>
          <a:lstStyle/>
          <a:p>
            <a:pPr algn="ctr"/>
            <a:r>
              <a:rPr lang="zh-CN" altLang="en-US" sz="4000" dirty="0">
                <a:solidFill>
                  <a:srgbClr val="000000"/>
                </a:solidFill>
                <a:latin typeface="华文隶书" panose="02010800040101010101" charset="-122"/>
                <a:ea typeface="华文隶书" panose="02010800040101010101" charset="-122"/>
                <a:sym typeface="华文隶书" panose="02010800040101010101" charset="-122"/>
              </a:rPr>
              <a:t>新动力</a:t>
            </a:r>
            <a:endParaRPr lang="zh-CN" altLang="en-US" dirty="0">
              <a:latin typeface="Arial" panose="020B0604020202020204" pitchFamily="34" charset="0"/>
              <a:ea typeface="宋体" panose="02010600030101010101" pitchFamily="2" charset="-122"/>
            </a:endParaRPr>
          </a:p>
        </p:txBody>
      </p:sp>
      <p:sp>
        <p:nvSpPr>
          <p:cNvPr id="14349" name="文本框 12"/>
          <p:cNvSpPr/>
          <p:nvPr/>
        </p:nvSpPr>
        <p:spPr>
          <a:xfrm>
            <a:off x="3783013" y="1474788"/>
            <a:ext cx="5267325" cy="639762"/>
          </a:xfrm>
          <a:prstGeom prst="rect">
            <a:avLst/>
          </a:prstGeom>
          <a:noFill/>
          <a:ln w="9525">
            <a:noFill/>
          </a:ln>
        </p:spPr>
        <p:txBody>
          <a:bodyPr wrap="square" anchor="t">
            <a:spAutoFit/>
          </a:bodyPr>
          <a:lstStyle/>
          <a:p>
            <a:r>
              <a:rPr lang="zh-CN" altLang="en-US" sz="3600" dirty="0">
                <a:solidFill>
                  <a:srgbClr val="000000"/>
                </a:solidFill>
                <a:latin typeface="黑体" panose="02010600030101010101" charset="-122"/>
                <a:ea typeface="黑体" panose="02010600030101010101" charset="-122"/>
                <a:sym typeface="黑体" panose="02010600030101010101" charset="-122"/>
              </a:rPr>
              <a:t>科学推动技术进步</a:t>
            </a:r>
            <a:endParaRPr lang="zh-CN" altLang="en-US" dirty="0">
              <a:latin typeface="Arial" panose="020B0604020202020204" pitchFamily="34" charset="0"/>
              <a:ea typeface="宋体" panose="02010600030101010101" pitchFamily="2" charset="-122"/>
            </a:endParaRPr>
          </a:p>
        </p:txBody>
      </p:sp>
      <p:sp>
        <p:nvSpPr>
          <p:cNvPr id="14350" name="文本框 13"/>
          <p:cNvSpPr/>
          <p:nvPr/>
        </p:nvSpPr>
        <p:spPr>
          <a:xfrm>
            <a:off x="9451975" y="1444625"/>
            <a:ext cx="2108200" cy="639763"/>
          </a:xfrm>
          <a:prstGeom prst="rect">
            <a:avLst/>
          </a:prstGeom>
          <a:solidFill>
            <a:srgbClr val="FFC000"/>
          </a:solidFill>
          <a:ln w="9525" cap="flat" cmpd="sng">
            <a:solidFill>
              <a:schemeClr val="tx1"/>
            </a:solidFill>
            <a:prstDash val="solid"/>
            <a:miter/>
            <a:headEnd type="none" w="med" len="med"/>
            <a:tailEnd type="none" w="med" len="med"/>
          </a:ln>
        </p:spPr>
        <p:txBody>
          <a:bodyPr wrap="square" anchor="t">
            <a:spAutoFit/>
          </a:bodyPr>
          <a:lstStyle/>
          <a:p>
            <a:pPr algn="ctr"/>
            <a:r>
              <a:rPr lang="zh-CN" altLang="en-US" sz="3600" b="1" dirty="0">
                <a:solidFill>
                  <a:srgbClr val="000000"/>
                </a:solidFill>
                <a:latin typeface="Calibri" panose="020F0502020204030204"/>
                <a:ea typeface="宋体" panose="02010600030101010101" pitchFamily="2" charset="-122"/>
                <a:sym typeface="宋体" panose="02010600030101010101" pitchFamily="2" charset="-122"/>
              </a:rPr>
              <a:t>结合性</a:t>
            </a:r>
            <a:endParaRPr lang="zh-CN" altLang="en-US" dirty="0">
              <a:latin typeface="Arial" panose="020B0604020202020204" pitchFamily="34" charset="0"/>
              <a:ea typeface="宋体" panose="02010600030101010101" pitchFamily="2" charset="-122"/>
            </a:endParaRPr>
          </a:p>
        </p:txBody>
      </p:sp>
      <p:sp>
        <p:nvSpPr>
          <p:cNvPr id="14351" name="文本框 15"/>
          <p:cNvSpPr/>
          <p:nvPr/>
        </p:nvSpPr>
        <p:spPr>
          <a:xfrm>
            <a:off x="3771900" y="4937125"/>
            <a:ext cx="5680075" cy="645160"/>
          </a:xfrm>
          <a:prstGeom prst="rect">
            <a:avLst/>
          </a:prstGeom>
          <a:noFill/>
          <a:ln w="9525">
            <a:noFill/>
          </a:ln>
        </p:spPr>
        <p:txBody>
          <a:bodyPr wrap="square" anchor="t">
            <a:spAutoFit/>
          </a:bodyPr>
          <a:lstStyle/>
          <a:p>
            <a:r>
              <a:rPr lang="zh-CN" altLang="en-US" sz="3600" dirty="0">
                <a:solidFill>
                  <a:srgbClr val="000000"/>
                </a:solidFill>
                <a:latin typeface="黑体" panose="02010600030101010101" charset="-122"/>
                <a:ea typeface="黑体" panose="02010600030101010101" charset="-122"/>
                <a:sym typeface="黑体" panose="02010600030101010101" charset="-122"/>
              </a:rPr>
              <a:t>多国开始；美德为中心</a:t>
            </a:r>
            <a:endParaRPr lang="en-US" altLang="zh-CN" dirty="0">
              <a:latin typeface="Arial" panose="020B0604020202020204" pitchFamily="34" charset="0"/>
              <a:ea typeface="宋体" panose="02010600030101010101" pitchFamily="2" charset="-122"/>
            </a:endParaRPr>
          </a:p>
        </p:txBody>
      </p:sp>
      <p:sp>
        <p:nvSpPr>
          <p:cNvPr id="14352" name="文本框 16"/>
          <p:cNvSpPr/>
          <p:nvPr/>
        </p:nvSpPr>
        <p:spPr>
          <a:xfrm>
            <a:off x="9451975" y="4937125"/>
            <a:ext cx="2108200" cy="639763"/>
          </a:xfrm>
          <a:prstGeom prst="rect">
            <a:avLst/>
          </a:prstGeom>
          <a:solidFill>
            <a:srgbClr val="FFC000"/>
          </a:solidFill>
          <a:ln w="9525" cap="flat" cmpd="sng">
            <a:solidFill>
              <a:schemeClr val="tx1"/>
            </a:solidFill>
            <a:prstDash val="solid"/>
            <a:miter/>
            <a:headEnd type="none" w="med" len="med"/>
            <a:tailEnd type="none" w="med" len="med"/>
          </a:ln>
        </p:spPr>
        <p:txBody>
          <a:bodyPr wrap="square" anchor="t">
            <a:spAutoFit/>
          </a:bodyPr>
          <a:lstStyle/>
          <a:p>
            <a:pPr algn="ctr"/>
            <a:r>
              <a:rPr lang="zh-CN" altLang="en-US" sz="3600" b="1" dirty="0">
                <a:solidFill>
                  <a:srgbClr val="000000"/>
                </a:solidFill>
                <a:latin typeface="Calibri" panose="020F0502020204030204"/>
                <a:ea typeface="宋体" panose="02010600030101010101" pitchFamily="2" charset="-122"/>
                <a:sym typeface="宋体" panose="02010600030101010101" pitchFamily="2" charset="-122"/>
              </a:rPr>
              <a:t>多国性</a:t>
            </a:r>
            <a:endParaRPr lang="zh-CN" altLang="en-US" dirty="0">
              <a:latin typeface="Arial" panose="020B0604020202020204" pitchFamily="34" charset="0"/>
              <a:ea typeface="宋体" panose="02010600030101010101" pitchFamily="2" charset="-122"/>
            </a:endParaRPr>
          </a:p>
        </p:txBody>
      </p:sp>
      <p:sp>
        <p:nvSpPr>
          <p:cNvPr id="5"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p:bldP spid="14339" grpId="0" bldLvl="0" animBg="1"/>
      <p:bldP spid="14340" grpId="0" bldLvl="0" animBg="1"/>
      <p:bldP spid="14344" grpId="0" bldLvl="0"/>
      <p:bldP spid="14346" grpId="0" bldLvl="0"/>
      <p:bldP spid="14349" grpId="0" bldLvl="0"/>
      <p:bldP spid="14350" grpId="0" bldLvl="0" animBg="1"/>
      <p:bldP spid="14351" grpId="0" bldLvl="0"/>
      <p:bldP spid="1435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5"/>
          <p:cNvSpPr/>
          <p:nvPr/>
        </p:nvSpPr>
        <p:spPr>
          <a:xfrm>
            <a:off x="168275" y="304800"/>
            <a:ext cx="12112625" cy="832485"/>
          </a:xfrm>
          <a:prstGeom prst="rect">
            <a:avLst/>
          </a:prstGeom>
          <a:noFill/>
          <a:ln w="9525">
            <a:noFill/>
          </a:ln>
        </p:spPr>
        <p:txBody>
          <a:bodyPr wrap="square" lIns="90170" tIns="46990" rIns="90170" bIns="46990" anchor="t">
            <a:spAutoFit/>
          </a:bodyPr>
          <a:lstStyle/>
          <a:p>
            <a:pPr algn="ctr"/>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分析两次工业革命的影响</a:t>
            </a:r>
          </a:p>
        </p:txBody>
      </p:sp>
      <p:sp>
        <p:nvSpPr>
          <p:cNvPr id="12290" name="文本框 99"/>
          <p:cNvSpPr/>
          <p:nvPr/>
        </p:nvSpPr>
        <p:spPr>
          <a:xfrm>
            <a:off x="536575" y="1130300"/>
            <a:ext cx="11376025" cy="5029200"/>
          </a:xfrm>
          <a:prstGeom prst="rect">
            <a:avLst/>
          </a:prstGeom>
          <a:noFill/>
          <a:ln w="9525">
            <a:noFill/>
          </a:ln>
        </p:spPr>
        <p:txBody>
          <a:bodyPr wrap="square" anchor="t">
            <a:spAutoFit/>
          </a:bodyPr>
          <a:lstStyle/>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1.</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经济：生产力：促进了生产力的发展，使人类进入了</a:t>
            </a:r>
            <a:r>
              <a:rPr lang="zh-CN" altLang="en-US" sz="3600" b="1" u="sng" dirty="0">
                <a:solidFill>
                  <a:srgbClr val="000000"/>
                </a:solidFill>
                <a:latin typeface="幼圆" panose="02010509060101010101" charset="-122"/>
                <a:ea typeface="幼圆" panose="02010509060101010101" charset="-122"/>
                <a:sym typeface="宋体" panose="02010600030101010101" pitchFamily="2" charset="-122"/>
              </a:rPr>
              <a:t>        </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时代。</a:t>
            </a:r>
          </a:p>
          <a:p>
            <a:pPr indent="266700"/>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生产关系：</a:t>
            </a:r>
            <a:r>
              <a:rPr lang="zh-CN" altLang="en-US" sz="3600" b="1" u="sng" dirty="0">
                <a:solidFill>
                  <a:srgbClr val="000000"/>
                </a:solidFill>
                <a:latin typeface="幼圆" panose="02010509060101010101" charset="-122"/>
                <a:ea typeface="幼圆" panose="02010509060101010101" charset="-122"/>
                <a:sym typeface="宋体" panose="02010600030101010101" pitchFamily="2" charset="-122"/>
              </a:rPr>
              <a:t>            </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  </a:t>
            </a:r>
          </a:p>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2.</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政治：资本主义制度</a:t>
            </a:r>
            <a:r>
              <a:rPr lang="zh-CN" altLang="en-US" sz="3600" b="1" u="sng" dirty="0">
                <a:solidFill>
                  <a:srgbClr val="000000"/>
                </a:solidFill>
                <a:latin typeface="幼圆" panose="02010509060101010101" charset="-122"/>
                <a:ea typeface="幼圆" panose="02010509060101010101" charset="-122"/>
                <a:sym typeface="宋体" panose="02010600030101010101" pitchFamily="2" charset="-122"/>
              </a:rPr>
              <a:t>       </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，进入</a:t>
            </a:r>
            <a:r>
              <a:rPr lang="zh-CN" altLang="en-US" sz="3600" b="1" u="sng" dirty="0">
                <a:solidFill>
                  <a:srgbClr val="000000"/>
                </a:solidFill>
                <a:latin typeface="幼圆" panose="02010509060101010101" charset="-122"/>
                <a:ea typeface="幼圆" panose="02010509060101010101" charset="-122"/>
                <a:sym typeface="宋体" panose="02010600030101010101" pitchFamily="2" charset="-122"/>
              </a:rPr>
              <a:t>        </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阶段。</a:t>
            </a:r>
          </a:p>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3.</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社会：工业化、城市化</a:t>
            </a:r>
          </a:p>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4.</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思想：自由主义</a:t>
            </a:r>
            <a:r>
              <a:rPr lang="zh-CN" altLang="en-US" sz="3600" b="1"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 </a:t>
            </a:r>
          </a:p>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5.</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国际关系：</a:t>
            </a:r>
          </a:p>
          <a:p>
            <a:pPr indent="266700"/>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a:t>
            </a:r>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1</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）要求</a:t>
            </a:r>
            <a:r>
              <a:rPr lang="zh-CN" altLang="en-US" sz="3600" b="1" u="sng" dirty="0">
                <a:solidFill>
                  <a:srgbClr val="000000"/>
                </a:solidFill>
                <a:latin typeface="幼圆" panose="02010509060101010101" charset="-122"/>
                <a:ea typeface="幼圆" panose="02010509060101010101" charset="-122"/>
                <a:sym typeface="宋体" panose="02010600030101010101" pitchFamily="2" charset="-122"/>
              </a:rPr>
              <a:t>      、       </a:t>
            </a:r>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推动殖民扩张</a:t>
            </a:r>
          </a:p>
          <a:p>
            <a:pPr indent="266700"/>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a:t>
            </a:r>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2</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a:t>
            </a:r>
            <a:r>
              <a:rPr lang="en-US" altLang="zh-CN" sz="3600" b="1" u="sng" dirty="0">
                <a:solidFill>
                  <a:srgbClr val="000000"/>
                </a:solidFill>
                <a:latin typeface="幼圆" panose="02010509060101010101" charset="-122"/>
                <a:ea typeface="幼圆" panose="02010509060101010101" charset="-122"/>
                <a:sym typeface="宋体" panose="02010600030101010101" pitchFamily="2" charset="-122"/>
              </a:rPr>
              <a:t>     </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，资本主义世界体系和世界市场</a:t>
            </a:r>
            <a:r>
              <a:rPr lang="zh-CN" altLang="en-US" sz="3600" b="1" u="sng" dirty="0">
                <a:solidFill>
                  <a:srgbClr val="000000"/>
                </a:solidFill>
                <a:latin typeface="幼圆" panose="02010509060101010101" charset="-122"/>
                <a:ea typeface="幼圆" panose="02010509060101010101" charset="-122"/>
                <a:sym typeface="宋体" panose="02010600030101010101" pitchFamily="2" charset="-122"/>
              </a:rPr>
              <a:t>     </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形成</a:t>
            </a:r>
            <a:r>
              <a:rPr lang="zh-CN" altLang="en-US" sz="1000" b="1" dirty="0">
                <a:solidFill>
                  <a:srgbClr val="000000"/>
                </a:solidFill>
                <a:latin typeface="Times New Roman" panose="02020603050405020304" pitchFamily="2"/>
                <a:ea typeface="Times New Roman" panose="02020603050405020304" pitchFamily="2"/>
                <a:sym typeface="Times New Roman" panose="02020603050405020304" pitchFamily="2"/>
              </a:rPr>
              <a:t> </a:t>
            </a:r>
            <a:endParaRPr lang="zh-CN" altLang="en-US" dirty="0">
              <a:latin typeface="Arial" panose="020B0604020202020204" pitchFamily="34" charset="0"/>
              <a:ea typeface="宋体" panose="02010600030101010101" pitchFamily="2" charset="-122"/>
            </a:endParaRPr>
          </a:p>
        </p:txBody>
      </p:sp>
      <p:sp>
        <p:nvSpPr>
          <p:cNvPr id="12291" name="Text Box 5"/>
          <p:cNvSpPr/>
          <p:nvPr/>
        </p:nvSpPr>
        <p:spPr>
          <a:xfrm>
            <a:off x="60325" y="144463"/>
            <a:ext cx="2495550" cy="642937"/>
          </a:xfrm>
          <a:prstGeom prst="rect">
            <a:avLst/>
          </a:prstGeom>
          <a:noFill/>
          <a:ln w="9525">
            <a:noFill/>
          </a:ln>
        </p:spPr>
        <p:txBody>
          <a:bodyPr wrap="square" lIns="90170" tIns="46990" rIns="90170" bIns="46990" anchor="t">
            <a:spAutoFit/>
          </a:bodyPr>
          <a:lstStyle/>
          <a:p>
            <a:pPr algn="ctr"/>
            <a:r>
              <a:rPr lang="zh-CN" altLang="en-US" sz="3600" b="1" dirty="0">
                <a:solidFill>
                  <a:srgbClr val="0000CC"/>
                </a:solidFill>
                <a:latin typeface="华文琥珀" panose="02010800040101010101" pitchFamily="2" charset="-122"/>
                <a:ea typeface="华文彩云" panose="02010800040101010101" charset="-122"/>
                <a:sym typeface="华文琥珀" panose="02010800040101010101" pitchFamily="2" charset="-122"/>
              </a:rPr>
              <a:t>学法指导</a:t>
            </a:r>
          </a:p>
        </p:txBody>
      </p:sp>
      <p:sp>
        <p:nvSpPr>
          <p:cNvPr id="12292" name="灯片编号占位符 1"/>
          <p:cNvSpPr/>
          <p:nvPr/>
        </p:nvSpPr>
        <p:spPr>
          <a:xfrm>
            <a:off x="8610600" y="6356350"/>
            <a:ext cx="27432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pPr algn="r"/>
              <a:t>13</a:t>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12293"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5"/>
          <p:cNvSpPr/>
          <p:nvPr/>
        </p:nvSpPr>
        <p:spPr>
          <a:xfrm>
            <a:off x="1536700" y="319088"/>
            <a:ext cx="9118600" cy="832485"/>
          </a:xfrm>
          <a:prstGeom prst="rect">
            <a:avLst/>
          </a:prstGeom>
          <a:noFill/>
          <a:ln w="9525">
            <a:noFill/>
          </a:ln>
        </p:spPr>
        <p:txBody>
          <a:bodyPr wrap="square" lIns="90170" tIns="46990" rIns="90170" bIns="46990" anchor="t">
            <a:spAutoFit/>
          </a:bodyPr>
          <a:lstStyle/>
          <a:p>
            <a:pPr algn="ctr"/>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第二次工业革命的影响</a:t>
            </a:r>
          </a:p>
        </p:txBody>
      </p:sp>
      <p:sp>
        <p:nvSpPr>
          <p:cNvPr id="15362" name="文本框 99"/>
          <p:cNvSpPr/>
          <p:nvPr/>
        </p:nvSpPr>
        <p:spPr>
          <a:xfrm>
            <a:off x="358775" y="1336675"/>
            <a:ext cx="11833225" cy="5029200"/>
          </a:xfrm>
          <a:prstGeom prst="rect">
            <a:avLst/>
          </a:prstGeom>
          <a:noFill/>
          <a:ln w="9525">
            <a:noFill/>
          </a:ln>
        </p:spPr>
        <p:txBody>
          <a:bodyPr wrap="square" anchor="t">
            <a:spAutoFit/>
          </a:bodyPr>
          <a:lstStyle/>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1.</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经济：生产力：促进了生产力的发展，使人类进入了</a:t>
            </a:r>
            <a:r>
              <a:rPr lang="zh-CN" altLang="en-US" sz="3600" b="1" dirty="0">
                <a:solidFill>
                  <a:srgbClr val="FF3300"/>
                </a:solidFill>
                <a:latin typeface="幼圆" panose="02010509060101010101" charset="-122"/>
                <a:ea typeface="幼圆" panose="02010509060101010101" charset="-122"/>
                <a:sym typeface="宋体" panose="02010600030101010101" pitchFamily="2" charset="-122"/>
              </a:rPr>
              <a:t>电气时代</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a:t>
            </a:r>
          </a:p>
          <a:p>
            <a:pPr indent="266700"/>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生产关系：</a:t>
            </a:r>
            <a:r>
              <a:rPr lang="zh-CN" altLang="en-US" sz="3600" b="1" dirty="0">
                <a:solidFill>
                  <a:srgbClr val="FF3300"/>
                </a:solidFill>
                <a:latin typeface="幼圆" panose="02010509060101010101" charset="-122"/>
                <a:ea typeface="幼圆" panose="02010509060101010101" charset="-122"/>
                <a:sym typeface="宋体" panose="02010600030101010101" pitchFamily="2" charset="-122"/>
              </a:rPr>
              <a:t>垄断组织</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的产生 </a:t>
            </a:r>
          </a:p>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2.</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政治：资本主义走向</a:t>
            </a:r>
            <a:r>
              <a:rPr lang="zh-CN" altLang="en-US" sz="3600" b="1" dirty="0">
                <a:solidFill>
                  <a:srgbClr val="FF3300"/>
                </a:solidFill>
                <a:latin typeface="幼圆" panose="02010509060101010101" charset="-122"/>
                <a:ea typeface="幼圆" panose="02010509060101010101" charset="-122"/>
                <a:sym typeface="宋体" panose="02010600030101010101" pitchFamily="2" charset="-122"/>
              </a:rPr>
              <a:t>成熟</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，进入</a:t>
            </a:r>
            <a:r>
              <a:rPr lang="zh-CN" altLang="en-US" sz="3600" b="1" dirty="0">
                <a:solidFill>
                  <a:srgbClr val="FF3300"/>
                </a:solidFill>
                <a:latin typeface="幼圆" panose="02010509060101010101" charset="-122"/>
                <a:ea typeface="幼圆" panose="02010509060101010101" charset="-122"/>
                <a:sym typeface="宋体" panose="02010600030101010101" pitchFamily="2" charset="-122"/>
              </a:rPr>
              <a:t>帝国主义</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阶段。</a:t>
            </a:r>
          </a:p>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3.</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社会：工业化、城市化</a:t>
            </a:r>
          </a:p>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4.</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思想：自由主义</a:t>
            </a:r>
          </a:p>
          <a:p>
            <a:pPr indent="266700"/>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5.</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国际关系：</a:t>
            </a:r>
          </a:p>
          <a:p>
            <a:pPr indent="266700"/>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a:t>
            </a:r>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1</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）要求</a:t>
            </a:r>
            <a:r>
              <a:rPr lang="zh-CN" altLang="en-US" sz="3600" b="1" dirty="0">
                <a:solidFill>
                  <a:srgbClr val="FF3300"/>
                </a:solidFill>
                <a:latin typeface="幼圆" panose="02010509060101010101" charset="-122"/>
                <a:ea typeface="幼圆" panose="02010509060101010101" charset="-122"/>
                <a:sym typeface="宋体" panose="02010600030101010101" pitchFamily="2" charset="-122"/>
              </a:rPr>
              <a:t>资本输出、瓜分世界</a:t>
            </a:r>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推动殖民扩张</a:t>
            </a:r>
          </a:p>
          <a:p>
            <a:pPr indent="266700"/>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a:t>
            </a:r>
            <a:r>
              <a:rPr lang="en-US" altLang="zh-CN" sz="3600" b="1" dirty="0">
                <a:solidFill>
                  <a:srgbClr val="000000"/>
                </a:solidFill>
                <a:latin typeface="幼圆" panose="02010509060101010101" charset="-122"/>
                <a:ea typeface="幼圆" panose="02010509060101010101" charset="-122"/>
                <a:sym typeface="宋体" panose="02010600030101010101" pitchFamily="2" charset="-122"/>
              </a:rPr>
              <a:t>2</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a:t>
            </a:r>
            <a:r>
              <a:rPr lang="en-US" altLang="zh-CN" sz="3600" b="1" dirty="0">
                <a:solidFill>
                  <a:srgbClr val="FF6600"/>
                </a:solidFill>
                <a:latin typeface="幼圆" panose="02010509060101010101" charset="-122"/>
                <a:ea typeface="幼圆" panose="02010509060101010101" charset="-122"/>
                <a:sym typeface="宋体" panose="02010600030101010101" pitchFamily="2" charset="-122"/>
              </a:rPr>
              <a:t>20</a:t>
            </a:r>
            <a:r>
              <a:rPr lang="zh-CN" altLang="en-US" sz="3600" b="1" dirty="0">
                <a:solidFill>
                  <a:srgbClr val="FF6600"/>
                </a:solidFill>
                <a:latin typeface="幼圆" panose="02010509060101010101" charset="-122"/>
                <a:ea typeface="幼圆" panose="02010509060101010101" charset="-122"/>
                <a:sym typeface="宋体" panose="02010600030101010101" pitchFamily="2" charset="-122"/>
              </a:rPr>
              <a:t>世纪初</a:t>
            </a:r>
            <a:r>
              <a:rPr lang="zh-CN" altLang="en-US" sz="3600" b="1" dirty="0">
                <a:solidFill>
                  <a:srgbClr val="000000"/>
                </a:solidFill>
                <a:latin typeface="幼圆" panose="02010509060101010101" charset="-122"/>
                <a:ea typeface="幼圆" panose="02010509060101010101" charset="-122"/>
                <a:sym typeface="宋体" panose="02010600030101010101" pitchFamily="2" charset="-122"/>
              </a:rPr>
              <a:t>，资本主义世界体系和世界市场</a:t>
            </a:r>
            <a:r>
              <a:rPr lang="zh-CN" altLang="en-US" sz="3600" b="1" dirty="0">
                <a:solidFill>
                  <a:srgbClr val="FF3300"/>
                </a:solidFill>
                <a:latin typeface="幼圆" panose="02010509060101010101" charset="-122"/>
                <a:ea typeface="幼圆" panose="02010509060101010101" charset="-122"/>
                <a:sym typeface="宋体" panose="02010600030101010101" pitchFamily="2" charset="-122"/>
              </a:rPr>
              <a:t>最终形成</a:t>
            </a:r>
            <a:r>
              <a:rPr lang="zh-CN" altLang="en-US" sz="1000" b="1" dirty="0">
                <a:solidFill>
                  <a:srgbClr val="000000"/>
                </a:solidFill>
                <a:latin typeface="Times New Roman" panose="02020603050405020304" pitchFamily="2"/>
                <a:ea typeface="Times New Roman" panose="02020603050405020304" pitchFamily="2"/>
                <a:sym typeface="Times New Roman" panose="02020603050405020304" pitchFamily="2"/>
              </a:rPr>
              <a:t> </a:t>
            </a:r>
            <a:endParaRPr lang="zh-CN" altLang="en-US" dirty="0">
              <a:latin typeface="Arial" panose="020B0604020202020204" pitchFamily="34" charset="0"/>
              <a:ea typeface="宋体" panose="02010600030101010101" pitchFamily="2" charset="-122"/>
            </a:endParaRPr>
          </a:p>
        </p:txBody>
      </p:sp>
      <p:sp>
        <p:nvSpPr>
          <p:cNvPr id="15363"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6385"/>
          <p:cNvPicPr/>
          <p:nvPr/>
        </p:nvPicPr>
        <p:blipFill>
          <a:blip r:embed="rId2" cstate="print"/>
          <a:stretch>
            <a:fillRect/>
          </a:stretch>
        </p:blipFill>
        <p:spPr>
          <a:xfrm>
            <a:off x="6726238" y="674688"/>
            <a:ext cx="4899025" cy="2922587"/>
          </a:xfrm>
          <a:prstGeom prst="rect">
            <a:avLst/>
          </a:prstGeom>
          <a:noFill/>
          <a:ln w="9525">
            <a:noFill/>
          </a:ln>
        </p:spPr>
      </p:pic>
      <p:sp>
        <p:nvSpPr>
          <p:cNvPr id="16386" name="文本框 16386"/>
          <p:cNvSpPr txBox="1"/>
          <p:nvPr/>
        </p:nvSpPr>
        <p:spPr>
          <a:xfrm>
            <a:off x="657225" y="2090738"/>
            <a:ext cx="6810375" cy="677862"/>
          </a:xfrm>
          <a:prstGeom prst="rect">
            <a:avLst/>
          </a:prstGeom>
          <a:noFill/>
          <a:ln w="9525">
            <a:noFill/>
          </a:ln>
        </p:spPr>
        <p:txBody>
          <a:bodyPr wrap="square" anchor="t">
            <a:spAutoFit/>
          </a:bodyPr>
          <a:lstStyle/>
          <a:p>
            <a:pPr indent="266700"/>
            <a:endParaRPr lang="en-US" altLang="zh-CN" sz="1000" b="1" dirty="0">
              <a:latin typeface="Times New Roman" panose="02020603050405020304" pitchFamily="2"/>
              <a:ea typeface="Times New Roman" panose="02020603050405020304" pitchFamily="2"/>
              <a:sym typeface="Times New Roman" panose="02020603050405020304" pitchFamily="2"/>
            </a:endParaRPr>
          </a:p>
          <a:p>
            <a:pPr indent="266700"/>
            <a:endParaRPr lang="en-US" altLang="zh-CN" sz="2800" b="1" dirty="0">
              <a:latin typeface="Arial" panose="020B0604020202020204" pitchFamily="34" charset="0"/>
              <a:ea typeface="宋体" panose="02010600030101010101" pitchFamily="2" charset="-122"/>
            </a:endParaRPr>
          </a:p>
        </p:txBody>
      </p:sp>
      <p:sp>
        <p:nvSpPr>
          <p:cNvPr id="16387" name="文本框 16387"/>
          <p:cNvSpPr txBox="1"/>
          <p:nvPr/>
        </p:nvSpPr>
        <p:spPr>
          <a:xfrm>
            <a:off x="409575" y="685800"/>
            <a:ext cx="6369050" cy="3352800"/>
          </a:xfrm>
          <a:prstGeom prst="rect">
            <a:avLst/>
          </a:prstGeom>
          <a:noFill/>
          <a:ln w="9525">
            <a:noFill/>
          </a:ln>
        </p:spPr>
        <p:txBody>
          <a:bodyPr wrap="square" anchor="t">
            <a:spAutoFit/>
          </a:bodyPr>
          <a:lstStyle/>
          <a:p>
            <a:r>
              <a:rPr lang="zh-CN" altLang="en-US" sz="2800" b="1" dirty="0">
                <a:latin typeface="宋体" panose="02010600030101010101" pitchFamily="2" charset="-122"/>
                <a:ea typeface="宋体" panose="02010600030101010101" pitchFamily="2" charset="-122"/>
                <a:sym typeface="Times New Roman" panose="02020603050405020304" pitchFamily="2"/>
              </a:rPr>
              <a:t>1</a:t>
            </a:r>
            <a:r>
              <a:rPr lang="zh-CN" altLang="en-US" sz="2800" b="1" dirty="0">
                <a:latin typeface="宋体" panose="02010600030101010101" pitchFamily="2" charset="-122"/>
                <a:ea typeface="宋体" panose="02010600030101010101" pitchFamily="2" charset="-122"/>
                <a:sym typeface="宋体" panose="02010600030101010101" pitchFamily="2" charset="-122"/>
              </a:rPr>
              <a:t>．观察下图，导致</a:t>
            </a:r>
            <a:r>
              <a:rPr lang="zh-CN" altLang="en-US" sz="2800" b="1" dirty="0">
                <a:latin typeface="宋体" panose="02010600030101010101" pitchFamily="2" charset="-122"/>
                <a:ea typeface="宋体" panose="02010600030101010101" pitchFamily="2" charset="-122"/>
                <a:sym typeface="Times New Roman" panose="02020603050405020304" pitchFamily="2"/>
              </a:rPr>
              <a:t>19</a:t>
            </a:r>
            <a:r>
              <a:rPr lang="zh-CN" altLang="en-US" sz="2800" b="1" dirty="0">
                <a:latin typeface="宋体" panose="02010600030101010101" pitchFamily="2" charset="-122"/>
                <a:ea typeface="宋体" panose="02010600030101010101" pitchFamily="2" charset="-122"/>
                <a:sym typeface="宋体" panose="02010600030101010101" pitchFamily="2" charset="-122"/>
              </a:rPr>
              <a:t>世纪末至</a:t>
            </a:r>
            <a:r>
              <a:rPr lang="zh-CN" altLang="en-US" sz="2800" b="1" dirty="0">
                <a:latin typeface="宋体" panose="02010600030101010101" pitchFamily="2" charset="-122"/>
                <a:ea typeface="宋体" panose="02010600030101010101" pitchFamily="2" charset="-122"/>
                <a:sym typeface="Times New Roman" panose="02020603050405020304" pitchFamily="2"/>
              </a:rPr>
              <a:t>20</a:t>
            </a:r>
            <a:r>
              <a:rPr lang="zh-CN" altLang="en-US" sz="2800" b="1" dirty="0">
                <a:latin typeface="宋体" panose="02010600030101010101" pitchFamily="2" charset="-122"/>
                <a:ea typeface="宋体" panose="02010600030101010101" pitchFamily="2" charset="-122"/>
                <a:sym typeface="宋体" panose="02010600030101010101" pitchFamily="2" charset="-122"/>
              </a:rPr>
              <a:t>世纪中</a:t>
            </a:r>
            <a:r>
              <a:rPr lang="zh-CN" altLang="en-US" sz="2800" b="1" dirty="0">
                <a:latin typeface="宋体" panose="02010600030101010101" pitchFamily="2" charset="-122"/>
                <a:ea typeface="宋体" panose="02010600030101010101" pitchFamily="2" charset="-122"/>
                <a:sym typeface="Times New Roman" panose="02020603050405020304" pitchFamily="2"/>
              </a:rPr>
              <a:t>期石油消费在世界能源中的比重不断加大的主要原因是</a:t>
            </a:r>
          </a:p>
          <a:p>
            <a:r>
              <a:rPr lang="zh-CN" altLang="en-US" sz="2800" b="1" dirty="0">
                <a:latin typeface="Arial" panose="020B0604020202020204" pitchFamily="34" charset="0"/>
                <a:ea typeface="宋体" panose="02010600030101010101" pitchFamily="2" charset="-122"/>
                <a:sym typeface="Times New Roman" panose="02020603050405020304" pitchFamily="2"/>
              </a:rPr>
              <a:t>A</a:t>
            </a:r>
            <a:r>
              <a:rPr lang="zh-CN" altLang="en-US" sz="2800" b="1" dirty="0">
                <a:latin typeface="Arial" panose="020B0604020202020204" pitchFamily="34" charset="0"/>
                <a:ea typeface="宋体" panose="02010600030101010101" pitchFamily="2" charset="-122"/>
                <a:sym typeface="宋体" panose="02010600030101010101" pitchFamily="2" charset="-122"/>
              </a:rPr>
              <a:t>．煤炭资源因掠夺性开采而逐渐枯竭</a:t>
            </a:r>
            <a:endParaRPr lang="zh-CN" altLang="en-US" sz="2800" b="1" u="sng" dirty="0">
              <a:latin typeface="Arial" panose="020B0604020202020204" pitchFamily="34" charset="0"/>
              <a:ea typeface="宋体" panose="02010600030101010101" pitchFamily="2" charset="-122"/>
              <a:sym typeface="Times New Roman" panose="02020603050405020304" pitchFamily="2"/>
            </a:endParaRPr>
          </a:p>
          <a:p>
            <a:r>
              <a:rPr lang="zh-CN" altLang="en-US" sz="2800" b="1" dirty="0">
                <a:latin typeface="Arial" panose="020B0604020202020204" pitchFamily="34" charset="0"/>
                <a:ea typeface="宋体" panose="02010600030101010101" pitchFamily="2" charset="-122"/>
                <a:sym typeface="Times New Roman" panose="02020603050405020304" pitchFamily="2"/>
              </a:rPr>
              <a:t>B</a:t>
            </a:r>
            <a:r>
              <a:rPr lang="zh-CN" altLang="en-US" sz="2800" b="1" dirty="0">
                <a:latin typeface="Arial" panose="020B0604020202020204" pitchFamily="34" charset="0"/>
                <a:ea typeface="宋体" panose="02010600030101010101" pitchFamily="2" charset="-122"/>
                <a:sym typeface="宋体" panose="02010600030101010101" pitchFamily="2" charset="-122"/>
              </a:rPr>
              <a:t>．内燃机的创制和新交通工具的发明</a:t>
            </a:r>
            <a:endParaRPr lang="zh-CN" altLang="en-US" sz="2800" b="1" dirty="0">
              <a:latin typeface="Arial" panose="020B0604020202020204" pitchFamily="34" charset="0"/>
              <a:ea typeface="宋体" panose="02010600030101010101" pitchFamily="2" charset="-122"/>
              <a:sym typeface="Times New Roman" panose="02020603050405020304" pitchFamily="2"/>
            </a:endParaRPr>
          </a:p>
          <a:p>
            <a:r>
              <a:rPr lang="zh-CN" altLang="en-US" sz="2800" b="1" dirty="0">
                <a:latin typeface="Arial" panose="020B0604020202020204" pitchFamily="34" charset="0"/>
                <a:ea typeface="宋体" panose="02010600030101010101" pitchFamily="2" charset="-122"/>
                <a:sym typeface="Times New Roman" panose="02020603050405020304" pitchFamily="2"/>
              </a:rPr>
              <a:t>C</a:t>
            </a:r>
            <a:r>
              <a:rPr lang="zh-CN" altLang="en-US" sz="2800" b="1" dirty="0">
                <a:latin typeface="Arial" panose="020B0604020202020204" pitchFamily="34" charset="0"/>
                <a:ea typeface="宋体" panose="02010600030101010101" pitchFamily="2" charset="-122"/>
                <a:sym typeface="宋体" panose="02010600030101010101" pitchFamily="2" charset="-122"/>
              </a:rPr>
              <a:t>．石油成为推动经济发展的唯一能源</a:t>
            </a:r>
            <a:endParaRPr lang="zh-CN" altLang="en-US" sz="2800" b="1" dirty="0">
              <a:latin typeface="Arial" panose="020B0604020202020204" pitchFamily="34" charset="0"/>
              <a:ea typeface="宋体" panose="02010600030101010101" pitchFamily="2" charset="-122"/>
              <a:sym typeface="Times New Roman" panose="02020603050405020304" pitchFamily="2"/>
            </a:endParaRPr>
          </a:p>
          <a:p>
            <a:r>
              <a:rPr lang="zh-CN" altLang="en-US" sz="2800" b="1" dirty="0">
                <a:latin typeface="Arial" panose="020B0604020202020204" pitchFamily="34" charset="0"/>
                <a:ea typeface="宋体" panose="02010600030101010101" pitchFamily="2" charset="-122"/>
                <a:sym typeface="Times New Roman" panose="02020603050405020304" pitchFamily="2"/>
              </a:rPr>
              <a:t>D</a:t>
            </a:r>
            <a:r>
              <a:rPr lang="zh-CN" altLang="en-US" sz="2800" b="1" dirty="0">
                <a:latin typeface="Arial" panose="020B0604020202020204" pitchFamily="34" charset="0"/>
                <a:ea typeface="宋体" panose="02010600030101010101" pitchFamily="2" charset="-122"/>
                <a:sym typeface="宋体" panose="02010600030101010101" pitchFamily="2" charset="-122"/>
              </a:rPr>
              <a:t>．核能、太阳能尚未得到开发和利用</a:t>
            </a:r>
          </a:p>
          <a:p>
            <a:endParaRPr lang="zh-CN" altLang="en-US" dirty="0">
              <a:latin typeface="Arial" panose="020B0604020202020204" pitchFamily="34" charset="0"/>
              <a:ea typeface="宋体" panose="02010600030101010101" pitchFamily="2" charset="-122"/>
            </a:endParaRPr>
          </a:p>
        </p:txBody>
      </p:sp>
      <p:sp>
        <p:nvSpPr>
          <p:cNvPr id="16388" name="文本框 16388"/>
          <p:cNvSpPr txBox="1"/>
          <p:nvPr/>
        </p:nvSpPr>
        <p:spPr>
          <a:xfrm>
            <a:off x="312738" y="5019675"/>
            <a:ext cx="11099800" cy="946150"/>
          </a:xfrm>
          <a:prstGeom prst="rect">
            <a:avLst/>
          </a:prstGeom>
          <a:noFill/>
          <a:ln w="9525">
            <a:noFill/>
          </a:ln>
        </p:spPr>
        <p:txBody>
          <a:bodyPr wrap="square" anchor="t">
            <a:spAutoFit/>
          </a:bodyPr>
          <a:lstStyle/>
          <a:p>
            <a:pPr marL="200025" indent="-200025"/>
            <a:endParaRPr lang="en-US" altLang="zh-CN" sz="2800" b="1" dirty="0">
              <a:latin typeface="Arial" panose="020B0604020202020204" pitchFamily="34" charset="0"/>
              <a:ea typeface="宋体" panose="02010600030101010101" pitchFamily="2" charset="-122"/>
              <a:sym typeface="Times New Roman" panose="02020603050405020304" pitchFamily="2"/>
            </a:endParaRPr>
          </a:p>
          <a:p>
            <a:pPr marL="200025" indent="-200025"/>
            <a:endParaRPr lang="en-US" altLang="zh-CN" sz="2800" b="1" dirty="0">
              <a:latin typeface="Arial" panose="020B0604020202020204" pitchFamily="34" charset="0"/>
              <a:ea typeface="宋体" panose="02010600030101010101" pitchFamily="2" charset="-122"/>
              <a:sym typeface="Times New Roman" panose="02020603050405020304" pitchFamily="2"/>
            </a:endParaRPr>
          </a:p>
        </p:txBody>
      </p:sp>
      <p:sp>
        <p:nvSpPr>
          <p:cNvPr id="16389" name="文本框 16389"/>
          <p:cNvSpPr txBox="1"/>
          <p:nvPr/>
        </p:nvSpPr>
        <p:spPr>
          <a:xfrm>
            <a:off x="423863" y="3998913"/>
            <a:ext cx="10775950" cy="3078162"/>
          </a:xfrm>
          <a:prstGeom prst="rect">
            <a:avLst/>
          </a:prstGeom>
          <a:noFill/>
          <a:ln w="9525">
            <a:noFill/>
          </a:ln>
        </p:spPr>
        <p:txBody>
          <a:bodyPr wrap="square" anchor="t">
            <a:spAutoFit/>
          </a:bodyPr>
          <a:lstStyle/>
          <a:p>
            <a:r>
              <a:rPr lang="zh-CN" altLang="en-US" sz="2800" b="1" dirty="0">
                <a:latin typeface="Arial" panose="020B0604020202020204" pitchFamily="34" charset="0"/>
                <a:ea typeface="宋体" panose="02010600030101010101" pitchFamily="2" charset="-122"/>
                <a:sym typeface="Times New Roman" panose="02020603050405020304" pitchFamily="2"/>
              </a:rPr>
              <a:t>2</a:t>
            </a:r>
            <a:r>
              <a:rPr lang="zh-CN" altLang="en-US" sz="2800" b="1" dirty="0">
                <a:latin typeface="Arial" panose="020B0604020202020204" pitchFamily="34" charset="0"/>
                <a:ea typeface="宋体" panose="02010600030101010101" pitchFamily="2" charset="-122"/>
                <a:sym typeface="宋体" panose="02010600030101010101" pitchFamily="2" charset="-122"/>
              </a:rPr>
              <a:t>．《全球通史》中有这样一段记述：“</a:t>
            </a:r>
            <a:r>
              <a:rPr lang="zh-CN" altLang="en-US" sz="2800" b="1" dirty="0">
                <a:latin typeface="Arial" panose="020B0604020202020204" pitchFamily="34" charset="0"/>
                <a:ea typeface="宋体" panose="02010600030101010101" pitchFamily="2" charset="-122"/>
                <a:sym typeface="Times New Roman" panose="02020603050405020304" pitchFamily="2"/>
              </a:rPr>
              <a:t>(1870</a:t>
            </a:r>
            <a:r>
              <a:rPr lang="zh-CN" altLang="en-US" sz="2800" b="1" dirty="0">
                <a:latin typeface="Arial" panose="020B0604020202020204" pitchFamily="34" charset="0"/>
                <a:ea typeface="宋体" panose="02010600030101010101" pitchFamily="2" charset="-122"/>
                <a:sym typeface="宋体" panose="02010600030101010101" pitchFamily="2" charset="-122"/>
              </a:rPr>
              <a:t>年以后</a:t>
            </a:r>
            <a:r>
              <a:rPr lang="zh-CN" altLang="en-US" sz="2800" b="1" dirty="0">
                <a:latin typeface="Arial" panose="020B0604020202020204" pitchFamily="34" charset="0"/>
                <a:ea typeface="宋体" panose="02010600030101010101" pitchFamily="2" charset="-122"/>
                <a:sym typeface="Times New Roman" panose="02020603050405020304" pitchFamily="2"/>
              </a:rPr>
              <a:t>)</a:t>
            </a:r>
            <a:r>
              <a:rPr lang="zh-CN" altLang="en-US" sz="2800" b="1" dirty="0">
                <a:latin typeface="Arial" panose="020B0604020202020204" pitchFamily="34" charset="0"/>
                <a:ea typeface="宋体" panose="02010600030101010101" pitchFamily="2" charset="-122"/>
                <a:sym typeface="宋体" panose="02010600030101010101" pitchFamily="2" charset="-122"/>
              </a:rPr>
              <a:t>工业研究的实验室，装备着昂贵的仪器，配备着对指定问题进行系统研究的训练有素的科学家，它们取代了孤独的发明者的阁楼和作坊。”</a:t>
            </a:r>
            <a:r>
              <a:rPr lang="zh-CN" altLang="en-US" sz="2800" b="1" dirty="0">
                <a:latin typeface="Arial" panose="020B0604020202020204" pitchFamily="34" charset="0"/>
                <a:ea typeface="宋体" panose="02010600030101010101" pitchFamily="2" charset="-122"/>
                <a:sym typeface="Times New Roman" panose="02020603050405020304" pitchFamily="2"/>
              </a:rPr>
              <a:t>这段材料反映了第二次工业革命的主要特点是</a:t>
            </a:r>
          </a:p>
          <a:p>
            <a:r>
              <a:rPr lang="zh-CN" altLang="en-US" sz="2800" b="1" dirty="0">
                <a:latin typeface="Arial" panose="020B0604020202020204" pitchFamily="34" charset="0"/>
                <a:ea typeface="宋体" panose="02010600030101010101" pitchFamily="2" charset="-122"/>
                <a:sym typeface="Times New Roman" panose="02020603050405020304" pitchFamily="2"/>
              </a:rPr>
              <a:t>A</a:t>
            </a:r>
            <a:r>
              <a:rPr lang="zh-CN" altLang="en-US" sz="2800" b="1" dirty="0">
                <a:latin typeface="Arial" panose="020B0604020202020204" pitchFamily="34" charset="0"/>
                <a:ea typeface="宋体" panose="02010600030101010101" pitchFamily="2" charset="-122"/>
                <a:sym typeface="宋体" panose="02010600030101010101" pitchFamily="2" charset="-122"/>
              </a:rPr>
              <a:t>．兴起于重工业  	          </a:t>
            </a:r>
            <a:r>
              <a:rPr lang="zh-CN" altLang="en-US" sz="2800" b="1" dirty="0">
                <a:latin typeface="Arial" panose="020B0604020202020204" pitchFamily="34" charset="0"/>
                <a:ea typeface="宋体" panose="02010600030101010101" pitchFamily="2" charset="-122"/>
                <a:sym typeface="Times New Roman" panose="02020603050405020304" pitchFamily="2"/>
              </a:rPr>
              <a:t>B</a:t>
            </a:r>
            <a:r>
              <a:rPr lang="zh-CN" altLang="en-US" sz="2800" b="1" dirty="0">
                <a:latin typeface="Arial" panose="020B0604020202020204" pitchFamily="34" charset="0"/>
                <a:ea typeface="宋体" panose="02010600030101010101" pitchFamily="2" charset="-122"/>
                <a:sym typeface="宋体" panose="02010600030101010101" pitchFamily="2" charset="-122"/>
              </a:rPr>
              <a:t>．欧美国家同时发生</a:t>
            </a:r>
          </a:p>
          <a:p>
            <a:r>
              <a:rPr lang="zh-CN" altLang="en-US" sz="2800" b="1" dirty="0">
                <a:latin typeface="Arial" panose="020B0604020202020204" pitchFamily="34" charset="0"/>
                <a:ea typeface="宋体" panose="02010600030101010101" pitchFamily="2" charset="-122"/>
                <a:sym typeface="Times New Roman" panose="02020603050405020304" pitchFamily="2"/>
              </a:rPr>
              <a:t>C</a:t>
            </a:r>
            <a:r>
              <a:rPr lang="zh-CN" altLang="en-US" sz="2800" b="1" dirty="0">
                <a:latin typeface="Arial" panose="020B0604020202020204" pitchFamily="34" charset="0"/>
                <a:ea typeface="宋体" panose="02010600030101010101" pitchFamily="2" charset="-122"/>
                <a:sym typeface="宋体" panose="02010600030101010101" pitchFamily="2" charset="-122"/>
              </a:rPr>
              <a:t>．科学和技术紧密结合  	 </a:t>
            </a:r>
            <a:r>
              <a:rPr lang="zh-CN" altLang="en-US" sz="2800" b="1" dirty="0">
                <a:latin typeface="Arial" panose="020B0604020202020204" pitchFamily="34" charset="0"/>
                <a:ea typeface="宋体" panose="02010600030101010101" pitchFamily="2" charset="-122"/>
                <a:sym typeface="Times New Roman" panose="02020603050405020304" pitchFamily="2"/>
              </a:rPr>
              <a:t>D</a:t>
            </a:r>
            <a:r>
              <a:rPr lang="zh-CN" altLang="en-US" sz="2800" b="1" dirty="0">
                <a:latin typeface="Arial" panose="020B0604020202020204" pitchFamily="34" charset="0"/>
                <a:ea typeface="宋体" panose="02010600030101010101" pitchFamily="2" charset="-122"/>
                <a:sym typeface="宋体" panose="02010600030101010101" pitchFamily="2" charset="-122"/>
              </a:rPr>
              <a:t>．电力的广泛使用</a:t>
            </a:r>
            <a:endParaRPr lang="zh-CN" altLang="en-US" sz="2800" b="1" dirty="0">
              <a:latin typeface="Arial" panose="020B0604020202020204" pitchFamily="34" charset="0"/>
              <a:ea typeface="宋体" panose="02010600030101010101" pitchFamily="2" charset="-122"/>
            </a:endParaRPr>
          </a:p>
          <a:p>
            <a:endParaRPr lang="zh-CN" altLang="en-US" sz="2800" b="1" dirty="0">
              <a:latin typeface="Arial" panose="020B0604020202020204" pitchFamily="34" charset="0"/>
              <a:ea typeface="宋体" panose="02010600030101010101" pitchFamily="2" charset="-122"/>
            </a:endParaRPr>
          </a:p>
        </p:txBody>
      </p:sp>
      <p:sp>
        <p:nvSpPr>
          <p:cNvPr id="16390" name="Text Box 5"/>
          <p:cNvSpPr/>
          <p:nvPr/>
        </p:nvSpPr>
        <p:spPr>
          <a:xfrm>
            <a:off x="20638" y="11113"/>
            <a:ext cx="2490787" cy="647700"/>
          </a:xfrm>
          <a:prstGeom prst="rect">
            <a:avLst/>
          </a:prstGeom>
          <a:noFill/>
          <a:ln w="9525">
            <a:noFill/>
          </a:ln>
        </p:spPr>
        <p:txBody>
          <a:bodyPr wrap="square" lIns="90170" tIns="46990" rIns="90170" bIns="46990" anchor="t">
            <a:spAutoFit/>
          </a:bodyPr>
          <a:lstStyle/>
          <a:p>
            <a:r>
              <a:rPr lang="zh-CN" altLang="en-US" sz="3600" b="1" dirty="0">
                <a:solidFill>
                  <a:srgbClr val="00FF00"/>
                </a:solidFill>
                <a:latin typeface="华文琥珀" panose="02010800040101010101" pitchFamily="2" charset="-122"/>
                <a:ea typeface="华文彩云" panose="02010800040101010101" charset="-122"/>
                <a:sym typeface="华文琥珀" panose="02010800040101010101" pitchFamily="2" charset="-122"/>
              </a:rPr>
              <a:t>精编精练</a:t>
            </a: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2" cstate="print">
            <a:lum bright="-5994"/>
          </a:blip>
          <a:stretch>
            <a:fillRect/>
          </a:stretch>
        </p:blipFill>
        <p:spPr>
          <a:xfrm>
            <a:off x="7938" y="728663"/>
            <a:ext cx="12160250" cy="6102350"/>
          </a:xfrm>
          <a:prstGeom prst="rect">
            <a:avLst/>
          </a:prstGeom>
          <a:noFill/>
          <a:ln w="9525">
            <a:noFill/>
          </a:ln>
        </p:spPr>
      </p:pic>
      <p:sp>
        <p:nvSpPr>
          <p:cNvPr id="17410" name="文本框 99"/>
          <p:cNvSpPr/>
          <p:nvPr/>
        </p:nvSpPr>
        <p:spPr>
          <a:xfrm>
            <a:off x="1557338" y="39688"/>
            <a:ext cx="9683750" cy="768350"/>
          </a:xfrm>
          <a:prstGeom prst="rect">
            <a:avLst/>
          </a:prstGeom>
          <a:noFill/>
          <a:ln w="9525">
            <a:noFill/>
          </a:ln>
        </p:spPr>
        <p:txBody>
          <a:bodyPr wrap="square" anchor="t">
            <a:spAutoFit/>
          </a:bodyPr>
          <a:lstStyle/>
          <a:p>
            <a:r>
              <a:rPr lang="zh-CN" altLang="en-US"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横向：交往加强</a:t>
            </a:r>
            <a:r>
              <a:rPr lang="en-US" altLang="zh-CN"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a:t>
            </a:r>
            <a:r>
              <a:rPr lang="zh-CN" altLang="en-US"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整体世界的形成</a:t>
            </a:r>
            <a:endParaRPr lang="zh-CN" altLang="en-US" dirty="0">
              <a:latin typeface="Arial" panose="020B0604020202020204" pitchFamily="34" charset="0"/>
              <a:ea typeface="宋体" panose="02010600030101010101" pitchFamily="2" charset="-122"/>
            </a:endParaRPr>
          </a:p>
        </p:txBody>
      </p:sp>
      <p:sp>
        <p:nvSpPr>
          <p:cNvPr id="17411"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99"/>
          <p:cNvSpPr/>
          <p:nvPr/>
        </p:nvSpPr>
        <p:spPr>
          <a:xfrm>
            <a:off x="1557338" y="371475"/>
            <a:ext cx="9683750" cy="768350"/>
          </a:xfrm>
          <a:prstGeom prst="rect">
            <a:avLst/>
          </a:prstGeom>
          <a:noFill/>
          <a:ln w="9525">
            <a:noFill/>
          </a:ln>
        </p:spPr>
        <p:txBody>
          <a:bodyPr wrap="square" anchor="t">
            <a:spAutoFit/>
          </a:bodyPr>
          <a:lstStyle/>
          <a:p>
            <a:r>
              <a:rPr lang="zh-CN" altLang="en-US"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横向：交往加强</a:t>
            </a:r>
            <a:r>
              <a:rPr lang="en-US" altLang="zh-CN"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a:t>
            </a:r>
            <a:r>
              <a:rPr lang="zh-CN" altLang="en-US"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整体世界的形成</a:t>
            </a:r>
            <a:endParaRPr lang="zh-CN" altLang="en-US" dirty="0">
              <a:latin typeface="Arial" panose="020B0604020202020204" pitchFamily="34" charset="0"/>
              <a:ea typeface="宋体" panose="02010600030101010101" pitchFamily="2" charset="-122"/>
            </a:endParaRPr>
          </a:p>
        </p:txBody>
      </p:sp>
      <p:sp>
        <p:nvSpPr>
          <p:cNvPr id="13314" name="矩形 1"/>
          <p:cNvSpPr/>
          <p:nvPr/>
        </p:nvSpPr>
        <p:spPr>
          <a:xfrm>
            <a:off x="701675" y="1198563"/>
            <a:ext cx="10788650" cy="639762"/>
          </a:xfrm>
          <a:prstGeom prst="rect">
            <a:avLst/>
          </a:prstGeom>
          <a:noFill/>
          <a:ln w="9525">
            <a:noFill/>
          </a:ln>
        </p:spPr>
        <p:txBody>
          <a:bodyPr wrap="square" anchor="t">
            <a:spAutoFit/>
          </a:bodyPr>
          <a:lstStyle/>
          <a:p>
            <a:r>
              <a:rPr lang="zh-CN" altLang="en-US" sz="3600" b="1" dirty="0">
                <a:solidFill>
                  <a:srgbClr val="002060"/>
                </a:solidFill>
                <a:latin typeface="宋体" panose="02010600030101010101" pitchFamily="2" charset="-122"/>
                <a:ea typeface="宋体" panose="02010600030101010101" pitchFamily="2" charset="-122"/>
                <a:sym typeface="宋体" panose="02010600030101010101" pitchFamily="2" charset="-122"/>
              </a:rPr>
              <a:t>探究：第二次工业革命是如何推动整体世界形成的？</a:t>
            </a:r>
            <a:endParaRPr lang="zh-CN" altLang="en-US" dirty="0">
              <a:latin typeface="Arial" panose="020B0604020202020204" pitchFamily="34" charset="0"/>
              <a:ea typeface="宋体" panose="02010600030101010101" pitchFamily="2" charset="-122"/>
            </a:endParaRPr>
          </a:p>
        </p:txBody>
      </p:sp>
      <p:sp>
        <p:nvSpPr>
          <p:cNvPr id="13315" name="矩形 2"/>
          <p:cNvSpPr/>
          <p:nvPr/>
        </p:nvSpPr>
        <p:spPr>
          <a:xfrm>
            <a:off x="701675" y="2049463"/>
            <a:ext cx="3240088" cy="519112"/>
          </a:xfrm>
          <a:prstGeom prst="rect">
            <a:avLst/>
          </a:prstGeom>
          <a:noFill/>
          <a:ln w="9525">
            <a:noFill/>
          </a:ln>
        </p:spPr>
        <p:txBody>
          <a:bodyPr wrap="square" anchor="t">
            <a:spAutoFit/>
          </a:bodyPr>
          <a:lstStyle/>
          <a:p>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材料一</a:t>
            </a:r>
            <a:endParaRPr lang="zh-CN" altLang="en-US" dirty="0">
              <a:latin typeface="Arial" panose="020B0604020202020204" pitchFamily="34" charset="0"/>
              <a:ea typeface="宋体" panose="02010600030101010101" pitchFamily="2" charset="-122"/>
            </a:endParaRPr>
          </a:p>
        </p:txBody>
      </p:sp>
      <p:pic>
        <p:nvPicPr>
          <p:cNvPr id="13316" name="图片 416776"/>
          <p:cNvPicPr>
            <a:picLocks noChangeAspect="1"/>
          </p:cNvPicPr>
          <p:nvPr/>
        </p:nvPicPr>
        <p:blipFill>
          <a:blip r:embed="rId2" cstate="print"/>
          <a:stretch>
            <a:fillRect/>
          </a:stretch>
        </p:blipFill>
        <p:spPr>
          <a:xfrm>
            <a:off x="641350" y="2552700"/>
            <a:ext cx="2125663" cy="3049588"/>
          </a:xfrm>
          <a:prstGeom prst="rect">
            <a:avLst/>
          </a:prstGeom>
          <a:noFill/>
          <a:ln w="9525">
            <a:noFill/>
          </a:ln>
        </p:spPr>
      </p:pic>
      <p:pic>
        <p:nvPicPr>
          <p:cNvPr id="13317" name="图片 412680"/>
          <p:cNvPicPr>
            <a:picLocks noChangeAspect="1"/>
          </p:cNvPicPr>
          <p:nvPr/>
        </p:nvPicPr>
        <p:blipFill>
          <a:blip r:embed="rId3" cstate="print"/>
          <a:stretch>
            <a:fillRect/>
          </a:stretch>
        </p:blipFill>
        <p:spPr>
          <a:xfrm>
            <a:off x="2827338" y="2490788"/>
            <a:ext cx="2124075" cy="2408237"/>
          </a:xfrm>
          <a:prstGeom prst="rect">
            <a:avLst/>
          </a:prstGeom>
          <a:noFill/>
          <a:ln w="9525">
            <a:noFill/>
          </a:ln>
        </p:spPr>
      </p:pic>
      <p:sp>
        <p:nvSpPr>
          <p:cNvPr id="13318" name="Text Box 5"/>
          <p:cNvSpPr/>
          <p:nvPr/>
        </p:nvSpPr>
        <p:spPr>
          <a:xfrm>
            <a:off x="20638" y="11113"/>
            <a:ext cx="2490787" cy="1192212"/>
          </a:xfrm>
          <a:prstGeom prst="rect">
            <a:avLst/>
          </a:prstGeom>
          <a:noFill/>
          <a:ln w="9525">
            <a:noFill/>
          </a:ln>
        </p:spPr>
        <p:txBody>
          <a:bodyPr wrap="square" lIns="90170" tIns="46990" rIns="90170" bIns="46990" anchor="t">
            <a:spAutoFit/>
          </a:bodyPr>
          <a:lstStyle/>
          <a:p>
            <a:r>
              <a:rPr lang="zh-CN" altLang="en-US" sz="3600" b="1" dirty="0">
                <a:solidFill>
                  <a:srgbClr val="9900CC"/>
                </a:solidFill>
                <a:latin typeface="华文琥珀" panose="02010800040101010101" pitchFamily="2" charset="-122"/>
                <a:ea typeface="华文彩云" panose="02010800040101010101" charset="-122"/>
                <a:sym typeface="华文琥珀" panose="02010800040101010101" pitchFamily="2" charset="-122"/>
              </a:rPr>
              <a:t>课堂</a:t>
            </a:r>
          </a:p>
          <a:p>
            <a:r>
              <a:rPr lang="zh-CN" altLang="en-US" sz="3600" b="1" dirty="0">
                <a:solidFill>
                  <a:srgbClr val="9900CC"/>
                </a:solidFill>
                <a:latin typeface="华文琥珀" panose="02010800040101010101" pitchFamily="2" charset="-122"/>
                <a:ea typeface="华文彩云" panose="02010800040101010101" charset="-122"/>
                <a:sym typeface="华文琥珀" panose="02010800040101010101" pitchFamily="2" charset="-122"/>
              </a:rPr>
              <a:t>引讨</a:t>
            </a:r>
          </a:p>
        </p:txBody>
      </p:sp>
      <p:sp>
        <p:nvSpPr>
          <p:cNvPr id="13319" name="文本框 99"/>
          <p:cNvSpPr/>
          <p:nvPr/>
        </p:nvSpPr>
        <p:spPr>
          <a:xfrm>
            <a:off x="5110163" y="1985963"/>
            <a:ext cx="6805612" cy="3932237"/>
          </a:xfrm>
          <a:prstGeom prst="rect">
            <a:avLst/>
          </a:prstGeom>
          <a:noFill/>
          <a:ln w="9525">
            <a:noFill/>
          </a:ln>
        </p:spPr>
        <p:txBody>
          <a:bodyPr wrap="square" anchor="t">
            <a:spAutoFit/>
          </a:bodyPr>
          <a:lstStyle/>
          <a:p>
            <a:pPr indent="266700"/>
            <a:r>
              <a:rPr lang="zh-CN" altLang="en-US" sz="2800" b="1" dirty="0">
                <a:solidFill>
                  <a:schemeClr val="tx1"/>
                </a:solidFill>
                <a:latin typeface="宋体" panose="02010600030101010101" pitchFamily="2" charset="-122"/>
                <a:ea typeface="宋体" panose="02010600030101010101" pitchFamily="2" charset="-122"/>
                <a:sym typeface="宋体" panose="02010600030101010101" pitchFamily="2" charset="-122"/>
              </a:rPr>
              <a:t>材料二 第二次工业革命</a:t>
            </a:r>
            <a:r>
              <a:rPr lang="en-US" altLang="zh-CN" sz="2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chemeClr val="tx1"/>
                </a:solidFill>
                <a:latin typeface="宋体" panose="02010600030101010101" pitchFamily="2" charset="-122"/>
                <a:ea typeface="宋体" panose="02010600030101010101" pitchFamily="2" charset="-122"/>
                <a:sym typeface="宋体" panose="02010600030101010101" pitchFamily="2" charset="-122"/>
              </a:rPr>
              <a:t>在世界范围内，形成了一种金字塔形垂直一体化的资本主义国际分工体系。在金字塔顶端是少数几个欧美资本主义发达国家，其底端是处于前资本主义生产方式的广大亚非拉落后国家</a:t>
            </a:r>
            <a:r>
              <a:rPr lang="en-US" altLang="zh-CN" sz="2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chemeClr val="tx1"/>
                </a:solidFill>
                <a:latin typeface="宋体" panose="02010600030101010101" pitchFamily="2" charset="-122"/>
                <a:ea typeface="宋体" panose="02010600030101010101" pitchFamily="2" charset="-122"/>
                <a:sym typeface="宋体" panose="02010600030101010101" pitchFamily="2" charset="-122"/>
              </a:rPr>
              <a:t>实际上就是在前一时期已经开始的世界农村和世界城市分裂与对立运动的进一步扩大。</a:t>
            </a:r>
          </a:p>
          <a:p>
            <a:pPr indent="266700" algn="r"/>
            <a:r>
              <a:rPr lang="en-US" altLang="zh-CN" sz="2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chemeClr val="tx1"/>
                </a:solidFill>
                <a:latin typeface="宋体" panose="02010600030101010101" pitchFamily="2" charset="-122"/>
                <a:ea typeface="宋体" panose="02010600030101010101" pitchFamily="2" charset="-122"/>
                <a:sym typeface="宋体" panose="02010600030101010101" pitchFamily="2" charset="-122"/>
              </a:rPr>
              <a:t>科技革命与国际分工</a:t>
            </a:r>
            <a:r>
              <a:rPr lang="en-US" altLang="zh-CN" sz="2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p>
        </p:txBody>
      </p:sp>
      <p:sp>
        <p:nvSpPr>
          <p:cNvPr id="13320"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
          <p:cNvSpPr/>
          <p:nvPr/>
        </p:nvSpPr>
        <p:spPr>
          <a:xfrm>
            <a:off x="-122237" y="2532063"/>
            <a:ext cx="2565400" cy="1322387"/>
          </a:xfrm>
          <a:prstGeom prst="rect">
            <a:avLst/>
          </a:prstGeom>
          <a:noFill/>
          <a:ln w="9525">
            <a:noFill/>
          </a:ln>
        </p:spPr>
        <p:txBody>
          <a:bodyPr wrap="square" anchor="t">
            <a:spAutoFit/>
          </a:bodyPr>
          <a:lstStyle/>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第二次</a:t>
            </a:r>
          </a:p>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工业革命</a:t>
            </a:r>
            <a:endParaRPr lang="zh-CN" altLang="en-US" dirty="0">
              <a:latin typeface="Arial" panose="020B0604020202020204" pitchFamily="34" charset="0"/>
              <a:ea typeface="宋体" panose="02010600030101010101" pitchFamily="2" charset="-122"/>
            </a:endParaRPr>
          </a:p>
        </p:txBody>
      </p:sp>
      <p:sp>
        <p:nvSpPr>
          <p:cNvPr id="18434" name="左大括号 3"/>
          <p:cNvSpPr/>
          <p:nvPr/>
        </p:nvSpPr>
        <p:spPr>
          <a:xfrm>
            <a:off x="2281238" y="476250"/>
            <a:ext cx="161925" cy="5546725"/>
          </a:xfrm>
          <a:prstGeom prst="leftBrace">
            <a:avLst>
              <a:gd name="adj1" fmla="val 7612"/>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36" name="文本框 20"/>
          <p:cNvSpPr/>
          <p:nvPr/>
        </p:nvSpPr>
        <p:spPr>
          <a:xfrm>
            <a:off x="2665413" y="715963"/>
            <a:ext cx="2608262" cy="1198562"/>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生产力发展</a:t>
            </a:r>
            <a:r>
              <a:rPr lang="en-US" altLang="zh-CN" sz="3600" b="1" dirty="0">
                <a:solidFill>
                  <a:srgbClr val="000000"/>
                </a:solidFill>
                <a:latin typeface="幼圆" panose="02010509060101010101" charset="-122"/>
                <a:ea typeface="幼圆" panose="02010509060101010101" charset="-122"/>
                <a:sym typeface="幼圆" panose="02010509060101010101" charset="-122"/>
              </a:rPr>
              <a:t>“</a:t>
            </a:r>
            <a:r>
              <a:rPr lang="zh-CN" altLang="en-US" sz="3600" b="1" dirty="0">
                <a:solidFill>
                  <a:srgbClr val="000000"/>
                </a:solidFill>
                <a:latin typeface="幼圆" panose="02010509060101010101" charset="-122"/>
                <a:ea typeface="幼圆" panose="02010509060101010101" charset="-122"/>
                <a:sym typeface="幼圆" panose="02010509060101010101" charset="-122"/>
              </a:rPr>
              <a:t>电气时代</a:t>
            </a:r>
            <a:r>
              <a:rPr lang="en-US" altLang="zh-CN" sz="3600" dirty="0">
                <a:solidFill>
                  <a:srgbClr val="000000"/>
                </a:solidFill>
                <a:latin typeface="幼圆" panose="02010509060101010101" charset="-122"/>
                <a:ea typeface="幼圆" panose="02010509060101010101" charset="-122"/>
                <a:sym typeface="幼圆" panose="02010509060101010101" charset="-122"/>
              </a:rPr>
              <a:t>”</a:t>
            </a:r>
            <a:endParaRPr lang="zh-CN" altLang="en-US" dirty="0">
              <a:latin typeface="Arial" panose="020B0604020202020204" pitchFamily="34" charset="0"/>
              <a:ea typeface="宋体" panose="02010600030101010101" pitchFamily="2" charset="-122"/>
            </a:endParaRPr>
          </a:p>
        </p:txBody>
      </p:sp>
      <p:sp>
        <p:nvSpPr>
          <p:cNvPr id="18437" name="文本框 4"/>
          <p:cNvSpPr/>
          <p:nvPr/>
        </p:nvSpPr>
        <p:spPr>
          <a:xfrm>
            <a:off x="5494338" y="476250"/>
            <a:ext cx="3141662"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世界贸易发展</a:t>
            </a:r>
            <a:endParaRPr lang="zh-CN" altLang="en-US" dirty="0">
              <a:latin typeface="Arial" panose="020B0604020202020204" pitchFamily="34" charset="0"/>
              <a:ea typeface="宋体" panose="02010600030101010101" pitchFamily="2" charset="-122"/>
            </a:endParaRPr>
          </a:p>
        </p:txBody>
      </p:sp>
      <p:sp>
        <p:nvSpPr>
          <p:cNvPr id="18438" name="文本框 5"/>
          <p:cNvSpPr/>
          <p:nvPr/>
        </p:nvSpPr>
        <p:spPr>
          <a:xfrm>
            <a:off x="5591175" y="1452563"/>
            <a:ext cx="3140075"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推动国际分工</a:t>
            </a:r>
            <a:endParaRPr lang="zh-CN" altLang="en-US" dirty="0">
              <a:latin typeface="Arial" panose="020B0604020202020204" pitchFamily="34" charset="0"/>
              <a:ea typeface="宋体" panose="02010600030101010101" pitchFamily="2" charset="-122"/>
            </a:endParaRPr>
          </a:p>
        </p:txBody>
      </p:sp>
      <p:sp>
        <p:nvSpPr>
          <p:cNvPr id="18439" name="左大括号 6"/>
          <p:cNvSpPr/>
          <p:nvPr/>
        </p:nvSpPr>
        <p:spPr>
          <a:xfrm>
            <a:off x="5514975" y="476250"/>
            <a:ext cx="76200" cy="1620838"/>
          </a:xfrm>
          <a:prstGeom prst="leftBrace">
            <a:avLst>
              <a:gd name="adj1" fmla="val 7779"/>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38913"/>
          <p:cNvSpPr/>
          <p:nvPr/>
        </p:nvSpPr>
        <p:spPr>
          <a:xfrm>
            <a:off x="250825" y="482600"/>
            <a:ext cx="11414125" cy="3505200"/>
          </a:xfrm>
          <a:prstGeom prst="rect">
            <a:avLst/>
          </a:prstGeom>
          <a:noFill/>
          <a:ln w="9525">
            <a:noFill/>
          </a:ln>
        </p:spPr>
        <p:txBody>
          <a:bodyPr wrap="square" anchor="t">
            <a:spAutoFit/>
          </a:bodyPr>
          <a:lstStyle/>
          <a:p>
            <a:pPr algn="just"/>
            <a:r>
              <a:rPr lang="zh-CN" altLang="en-US" sz="2400" b="1" dirty="0">
                <a:solidFill>
                  <a:srgbClr val="000000"/>
                </a:solidFill>
                <a:latin typeface="Arial" panose="020B0604020202020204" pitchFamily="34" charset="0"/>
                <a:ea typeface="宋体" panose="02010600030101010101" pitchFamily="2" charset="-122"/>
                <a:sym typeface="Arial" panose="020B0604020202020204" pitchFamily="34" charset="0"/>
              </a:rPr>
              <a:t>    </a:t>
            </a:r>
            <a:r>
              <a:rPr lang="zh-CN" altLang="en-US" sz="2800" b="1" dirty="0">
                <a:solidFill>
                  <a:srgbClr val="000000"/>
                </a:solidFill>
                <a:latin typeface="Arial" panose="020B0604020202020204" pitchFamily="34" charset="0"/>
                <a:ea typeface="宋体" panose="02010600030101010101" pitchFamily="2" charset="-122"/>
                <a:sym typeface="Arial" panose="020B0604020202020204" pitchFamily="34" charset="0"/>
              </a:rPr>
              <a:t>材料三：集中发展到一定阶段，可以说，就自然而然地走到垄断。因为几十个大企业彼此之间容易成立协定；另一方面，正是企业的规模巨大，造成了竞争的困难，产生了垄断趋势。　　——《列宁选集》</a:t>
            </a:r>
          </a:p>
          <a:p>
            <a:r>
              <a:rPr lang="zh-CN" altLang="en-US" sz="2800" b="1" dirty="0">
                <a:solidFill>
                  <a:srgbClr val="000000"/>
                </a:solidFill>
                <a:latin typeface="Arial" panose="020B0604020202020204" pitchFamily="34" charset="0"/>
                <a:ea typeface="宋体" panose="02010600030101010101" pitchFamily="2" charset="-122"/>
                <a:sym typeface="Arial" panose="020B0604020202020204" pitchFamily="34" charset="0"/>
              </a:rPr>
              <a:t>   发展成为垄断组织后，企业的规模进一步扩大，这自然会有利于劳动生产率的进一步提高。同时，资金雄厚的垄断组织能够使科学技术的研究更大规模和更有组织有计划地进行，从而取得新的成果，运用于生产之中，这一切都为生产力的进一步发展创造了有利条件。</a:t>
            </a:r>
          </a:p>
          <a:p>
            <a:pPr algn="r"/>
            <a:r>
              <a:rPr lang="zh-CN" altLang="en-US" sz="2800"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sz="2800" b="1" dirty="0">
                <a:solidFill>
                  <a:srgbClr val="000000"/>
                </a:solidFill>
                <a:latin typeface="Arial" panose="020B0604020202020204" pitchFamily="34" charset="0"/>
                <a:ea typeface="宋体" panose="02010600030101010101" pitchFamily="2" charset="-122"/>
                <a:sym typeface="Arial" panose="020B0604020202020204" pitchFamily="34" charset="0"/>
              </a:rPr>
              <a:t>吴于廑等主编</a:t>
            </a:r>
            <a:r>
              <a:rPr lang="en-US" altLang="zh-CN" sz="2800" b="1"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sz="2800" b="1" dirty="0">
                <a:solidFill>
                  <a:srgbClr val="000000"/>
                </a:solidFill>
                <a:latin typeface="Arial" panose="020B0604020202020204" pitchFamily="34" charset="0"/>
                <a:ea typeface="宋体" panose="02010600030101010101" pitchFamily="2" charset="-122"/>
                <a:sym typeface="Arial" panose="020B0604020202020204" pitchFamily="34" charset="0"/>
              </a:rPr>
              <a:t>世界史</a:t>
            </a:r>
            <a:r>
              <a:rPr lang="en-US" altLang="zh-CN" sz="2800" b="1" dirty="0">
                <a:solidFill>
                  <a:srgbClr val="000000"/>
                </a:solidFill>
                <a:latin typeface="Arial" panose="020B0604020202020204" pitchFamily="34" charset="0"/>
                <a:ea typeface="宋体" panose="02010600030101010101" pitchFamily="2" charset="-122"/>
                <a:sym typeface="Arial" panose="020B0604020202020204" pitchFamily="34" charset="0"/>
              </a:rPr>
              <a:t>·</a:t>
            </a:r>
            <a:r>
              <a:rPr lang="zh-CN" altLang="en-US" sz="2800" b="1" dirty="0">
                <a:solidFill>
                  <a:srgbClr val="000000"/>
                </a:solidFill>
                <a:latin typeface="Arial" panose="020B0604020202020204" pitchFamily="34" charset="0"/>
                <a:ea typeface="宋体" panose="02010600030101010101" pitchFamily="2" charset="-122"/>
                <a:sym typeface="Arial" panose="020B0604020202020204" pitchFamily="34" charset="0"/>
              </a:rPr>
              <a:t>近代史编</a:t>
            </a:r>
            <a:r>
              <a:rPr lang="en-US" altLang="zh-CN" sz="2800" b="1" dirty="0">
                <a:solidFill>
                  <a:srgbClr val="000000"/>
                </a:solidFill>
                <a:latin typeface="Arial" panose="020B0604020202020204" pitchFamily="34" charset="0"/>
                <a:ea typeface="宋体" panose="02010600030101010101" pitchFamily="2" charset="-122"/>
                <a:sym typeface="Arial" panose="020B0604020202020204" pitchFamily="34" charset="0"/>
              </a:rPr>
              <a:t>》</a:t>
            </a:r>
            <a:endParaRPr lang="zh-CN" altLang="en-US" sz="2800" dirty="0">
              <a:latin typeface="Arial" panose="020B0604020202020204" pitchFamily="34" charset="0"/>
              <a:ea typeface="宋体" panose="02010600030101010101" pitchFamily="2" charset="-122"/>
            </a:endParaRPr>
          </a:p>
        </p:txBody>
      </p:sp>
      <p:sp>
        <p:nvSpPr>
          <p:cNvPr id="14338" name="文本框 99"/>
          <p:cNvSpPr/>
          <p:nvPr/>
        </p:nvSpPr>
        <p:spPr>
          <a:xfrm>
            <a:off x="277813" y="4149725"/>
            <a:ext cx="11479212" cy="1371600"/>
          </a:xfrm>
          <a:prstGeom prst="rect">
            <a:avLst/>
          </a:prstGeom>
          <a:noFill/>
          <a:ln w="9525">
            <a:noFill/>
          </a:ln>
        </p:spPr>
        <p:txBody>
          <a:bodyPr wrap="square" anchor="t">
            <a:spAutoFit/>
          </a:bodyPr>
          <a:lstStyle/>
          <a:p>
            <a:pPr indent="266700"/>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资本越发展</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也就越是力求在空间上更加扩大市场，力求用时间更多地去消灭空间”，资本的内在本性是“力求摧毁交换的一切限制，夺得整个地球作为它的市场”。</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马克思恩格斯全集</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endParaRPr lang="zh-CN" altLang="en-US" sz="2800" dirty="0">
              <a:latin typeface="Arial" panose="020B0604020202020204" pitchFamily="34" charset="0"/>
              <a:ea typeface="宋体" panose="02010600030101010101" pitchFamily="2" charset="-122"/>
            </a:endParaRPr>
          </a:p>
        </p:txBody>
      </p:sp>
      <p:sp>
        <p:nvSpPr>
          <p:cNvPr id="14339"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24578"/>
          <p:cNvSpPr/>
          <p:nvPr/>
        </p:nvSpPr>
        <p:spPr>
          <a:xfrm>
            <a:off x="439738" y="679450"/>
            <a:ext cx="8675687" cy="639763"/>
          </a:xfrm>
          <a:prstGeom prst="rect">
            <a:avLst/>
          </a:prstGeom>
          <a:noFill/>
          <a:ln w="9525">
            <a:noFill/>
          </a:ln>
        </p:spPr>
        <p:txBody>
          <a:bodyPr anchor="t">
            <a:spAutoFit/>
          </a:bodyPr>
          <a:lstStyle/>
          <a:p>
            <a:pPr>
              <a:spcBef>
                <a:spcPct val="50000"/>
              </a:spcBef>
            </a:pPr>
            <a:r>
              <a:rPr lang="zh-CN" altLang="en-US" sz="3600" b="1" i="1" dirty="0">
                <a:solidFill>
                  <a:srgbClr val="0070C0"/>
                </a:solidFill>
                <a:latin typeface="黑体" panose="02010600030101010101" charset="-122"/>
                <a:ea typeface="黑体" panose="02010600030101010101" charset="-122"/>
                <a:sym typeface="黑体" panose="02010600030101010101" charset="-122"/>
              </a:rPr>
              <a:t>高中历史人民版必修二 专题五 第四节</a:t>
            </a:r>
            <a:r>
              <a:rPr lang="zh-CN" altLang="en-US" sz="3200" b="1" i="1" dirty="0">
                <a:solidFill>
                  <a:srgbClr val="0070C0"/>
                </a:solidFill>
                <a:latin typeface="黑体" panose="02010600030101010101" charset="-122"/>
                <a:ea typeface="黑体" panose="02010600030101010101" charset="-122"/>
                <a:sym typeface="黑体" panose="02010600030101010101" charset="-122"/>
              </a:rPr>
              <a:t> </a:t>
            </a:r>
            <a:endParaRPr lang="zh-CN" altLang="en-US" dirty="0">
              <a:latin typeface="Arial" panose="020B0604020202020204" pitchFamily="34" charset="0"/>
              <a:ea typeface="宋体" panose="02010600030101010101" pitchFamily="2" charset="-122"/>
            </a:endParaRPr>
          </a:p>
        </p:txBody>
      </p:sp>
      <p:sp>
        <p:nvSpPr>
          <p:cNvPr id="5122" name="矩形 24577"/>
          <p:cNvSpPr/>
          <p:nvPr/>
        </p:nvSpPr>
        <p:spPr>
          <a:xfrm>
            <a:off x="530225" y="2178050"/>
            <a:ext cx="9480550" cy="2225675"/>
          </a:xfrm>
          <a:prstGeom prst="rect">
            <a:avLst/>
          </a:prstGeom>
          <a:noFill/>
          <a:ln w="9525">
            <a:noFill/>
          </a:ln>
        </p:spPr>
        <p:txBody>
          <a:bodyPr wrap="square" anchor="t">
            <a:spAutoFit/>
          </a:bodyPr>
          <a:lstStyle/>
          <a:p>
            <a:pPr algn="ctr"/>
            <a:r>
              <a:rPr lang="zh-CN" altLang="en-US" sz="8000" b="1" dirty="0">
                <a:solidFill>
                  <a:srgbClr val="FF0000"/>
                </a:solidFill>
                <a:latin typeface="华文隶书" panose="02010800040101010101" charset="-122"/>
                <a:ea typeface="华文隶书" panose="02010800040101010101" charset="-122"/>
                <a:sym typeface="华文隶书" panose="02010800040101010101" charset="-122"/>
              </a:rPr>
              <a:t>工业时代 </a:t>
            </a:r>
            <a:r>
              <a:rPr lang="en-US" altLang="zh-CN" sz="8000" b="1" dirty="0">
                <a:solidFill>
                  <a:srgbClr val="FF0000"/>
                </a:solidFill>
                <a:latin typeface="华文隶书" panose="02010800040101010101" charset="-122"/>
                <a:ea typeface="华文隶书" panose="02010800040101010101" charset="-122"/>
                <a:sym typeface="华文隶书" panose="02010800040101010101" charset="-122"/>
              </a:rPr>
              <a:t>2.0</a:t>
            </a:r>
            <a:endParaRPr lang="zh-CN" altLang="en-US" sz="8000" b="1" dirty="0">
              <a:solidFill>
                <a:srgbClr val="FF0000"/>
              </a:solidFill>
              <a:latin typeface="华文隶书" panose="02010800040101010101" charset="-122"/>
              <a:ea typeface="华文隶书" panose="02010800040101010101" charset="-122"/>
              <a:sym typeface="华文隶书" panose="02010800040101010101" charset="-122"/>
            </a:endParaRPr>
          </a:p>
          <a:p>
            <a:pPr algn="r"/>
            <a:r>
              <a:rPr lang="en-US" altLang="zh-CN" sz="6000" b="1" dirty="0">
                <a:solidFill>
                  <a:srgbClr val="FF0000"/>
                </a:solidFill>
                <a:latin typeface="楷体_GB2312" panose="02010609030101010101" pitchFamily="1" charset="-122"/>
                <a:ea typeface="楷体_GB2312" panose="02010609030101010101" pitchFamily="1" charset="-122"/>
                <a:sym typeface="楷体_GB2312" panose="02010609030101010101" pitchFamily="1" charset="-122"/>
              </a:rPr>
              <a:t>——</a:t>
            </a:r>
            <a:r>
              <a:rPr lang="zh-CN" altLang="en-US" sz="6000" b="1" dirty="0">
                <a:solidFill>
                  <a:srgbClr val="FF0000"/>
                </a:solidFill>
                <a:latin typeface="楷体_GB2312" panose="02010609030101010101" pitchFamily="1" charset="-122"/>
                <a:ea typeface="楷体_GB2312" panose="02010609030101010101" pitchFamily="1" charset="-122"/>
                <a:sym typeface="楷体_GB2312" panose="02010609030101010101" pitchFamily="1" charset="-122"/>
              </a:rPr>
              <a:t>走向整体的世界</a:t>
            </a:r>
            <a:endParaRPr lang="zh-CN" altLang="en-US" dirty="0">
              <a:latin typeface="Arial" panose="020B0604020202020204" pitchFamily="34" charset="0"/>
              <a:ea typeface="宋体" panose="02010600030101010101" pitchFamily="2" charset="-122"/>
            </a:endParaRPr>
          </a:p>
        </p:txBody>
      </p:sp>
      <p:pic>
        <p:nvPicPr>
          <p:cNvPr id="5124" name="图片 1" descr="e5e0d1f4fd60400dacb3fa2cf64817ce"/>
          <p:cNvPicPr>
            <a:picLocks noChangeAspect="1"/>
          </p:cNvPicPr>
          <p:nvPr/>
        </p:nvPicPr>
        <p:blipFill>
          <a:blip r:embed="rId2" cstate="print"/>
          <a:stretch>
            <a:fillRect/>
          </a:stretch>
        </p:blipFill>
        <p:spPr>
          <a:xfrm>
            <a:off x="9439275" y="319088"/>
            <a:ext cx="2517775" cy="1590675"/>
          </a:xfrm>
          <a:prstGeom prst="rect">
            <a:avLst/>
          </a:prstGeom>
          <a:noFill/>
          <a:ln w="9525">
            <a:noFill/>
          </a:ln>
        </p:spPr>
      </p:pic>
      <p:sp>
        <p:nvSpPr>
          <p:cNvPr id="5125"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
          <p:cNvSpPr/>
          <p:nvPr/>
        </p:nvSpPr>
        <p:spPr>
          <a:xfrm>
            <a:off x="-122237" y="2532063"/>
            <a:ext cx="2565400" cy="1322387"/>
          </a:xfrm>
          <a:prstGeom prst="rect">
            <a:avLst/>
          </a:prstGeom>
          <a:noFill/>
          <a:ln w="9525">
            <a:noFill/>
          </a:ln>
        </p:spPr>
        <p:txBody>
          <a:bodyPr wrap="square" anchor="t">
            <a:spAutoFit/>
          </a:bodyPr>
          <a:lstStyle/>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第二次</a:t>
            </a:r>
          </a:p>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工业革命</a:t>
            </a:r>
            <a:endParaRPr lang="zh-CN" altLang="en-US" dirty="0">
              <a:latin typeface="Arial" panose="020B0604020202020204" pitchFamily="34" charset="0"/>
              <a:ea typeface="宋体" panose="02010600030101010101" pitchFamily="2" charset="-122"/>
            </a:endParaRPr>
          </a:p>
        </p:txBody>
      </p:sp>
      <p:sp>
        <p:nvSpPr>
          <p:cNvPr id="18434" name="左大括号 3"/>
          <p:cNvSpPr/>
          <p:nvPr/>
        </p:nvSpPr>
        <p:spPr>
          <a:xfrm>
            <a:off x="2281238" y="476250"/>
            <a:ext cx="161925" cy="5546725"/>
          </a:xfrm>
          <a:prstGeom prst="leftBrace">
            <a:avLst>
              <a:gd name="adj1" fmla="val 7612"/>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36" name="文本框 20"/>
          <p:cNvSpPr/>
          <p:nvPr/>
        </p:nvSpPr>
        <p:spPr>
          <a:xfrm>
            <a:off x="2665413" y="715963"/>
            <a:ext cx="2608262" cy="1198562"/>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生产力发展</a:t>
            </a:r>
            <a:r>
              <a:rPr lang="en-US" altLang="zh-CN" sz="3600" b="1" dirty="0">
                <a:solidFill>
                  <a:srgbClr val="000000"/>
                </a:solidFill>
                <a:latin typeface="幼圆" panose="02010509060101010101" charset="-122"/>
                <a:ea typeface="幼圆" panose="02010509060101010101" charset="-122"/>
                <a:sym typeface="幼圆" panose="02010509060101010101" charset="-122"/>
              </a:rPr>
              <a:t>“</a:t>
            </a:r>
            <a:r>
              <a:rPr lang="zh-CN" altLang="en-US" sz="3600" b="1" dirty="0">
                <a:solidFill>
                  <a:srgbClr val="000000"/>
                </a:solidFill>
                <a:latin typeface="幼圆" panose="02010509060101010101" charset="-122"/>
                <a:ea typeface="幼圆" panose="02010509060101010101" charset="-122"/>
                <a:sym typeface="幼圆" panose="02010509060101010101" charset="-122"/>
              </a:rPr>
              <a:t>电气时代</a:t>
            </a:r>
            <a:r>
              <a:rPr lang="en-US" altLang="zh-CN" sz="3600" dirty="0">
                <a:solidFill>
                  <a:srgbClr val="000000"/>
                </a:solidFill>
                <a:latin typeface="幼圆" panose="02010509060101010101" charset="-122"/>
                <a:ea typeface="幼圆" panose="02010509060101010101" charset="-122"/>
                <a:sym typeface="幼圆" panose="02010509060101010101" charset="-122"/>
              </a:rPr>
              <a:t>”</a:t>
            </a:r>
            <a:endParaRPr lang="zh-CN" altLang="en-US" dirty="0">
              <a:latin typeface="Arial" panose="020B0604020202020204" pitchFamily="34" charset="0"/>
              <a:ea typeface="宋体" panose="02010600030101010101" pitchFamily="2" charset="-122"/>
            </a:endParaRPr>
          </a:p>
        </p:txBody>
      </p:sp>
      <p:sp>
        <p:nvSpPr>
          <p:cNvPr id="18437" name="文本框 4"/>
          <p:cNvSpPr/>
          <p:nvPr/>
        </p:nvSpPr>
        <p:spPr>
          <a:xfrm>
            <a:off x="5494338" y="476250"/>
            <a:ext cx="3141662"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世界贸易发展</a:t>
            </a:r>
            <a:endParaRPr lang="zh-CN" altLang="en-US" dirty="0">
              <a:latin typeface="Arial" panose="020B0604020202020204" pitchFamily="34" charset="0"/>
              <a:ea typeface="宋体" panose="02010600030101010101" pitchFamily="2" charset="-122"/>
            </a:endParaRPr>
          </a:p>
        </p:txBody>
      </p:sp>
      <p:sp>
        <p:nvSpPr>
          <p:cNvPr id="18438" name="文本框 5"/>
          <p:cNvSpPr/>
          <p:nvPr/>
        </p:nvSpPr>
        <p:spPr>
          <a:xfrm>
            <a:off x="5591175" y="1452563"/>
            <a:ext cx="3140075"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推动国际分工</a:t>
            </a:r>
            <a:endParaRPr lang="zh-CN" altLang="en-US" dirty="0">
              <a:latin typeface="Arial" panose="020B0604020202020204" pitchFamily="34" charset="0"/>
              <a:ea typeface="宋体" panose="02010600030101010101" pitchFamily="2" charset="-122"/>
            </a:endParaRPr>
          </a:p>
        </p:txBody>
      </p:sp>
      <p:sp>
        <p:nvSpPr>
          <p:cNvPr id="18439" name="左大括号 6"/>
          <p:cNvSpPr/>
          <p:nvPr/>
        </p:nvSpPr>
        <p:spPr>
          <a:xfrm>
            <a:off x="5514975" y="476250"/>
            <a:ext cx="76200" cy="1620838"/>
          </a:xfrm>
          <a:prstGeom prst="leftBrace">
            <a:avLst>
              <a:gd name="adj1" fmla="val 7779"/>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51" name="文本框 18"/>
          <p:cNvSpPr/>
          <p:nvPr/>
        </p:nvSpPr>
        <p:spPr>
          <a:xfrm>
            <a:off x="2589213" y="2222500"/>
            <a:ext cx="3128962" cy="646113"/>
          </a:xfrm>
          <a:prstGeom prst="rect">
            <a:avLst/>
          </a:prstGeom>
          <a:noFill/>
          <a:ln w="9525">
            <a:noFill/>
          </a:ln>
        </p:spPr>
        <p:txBody>
          <a:bodyPr wrap="square" anchor="t">
            <a:spAutoFit/>
          </a:bodyPr>
          <a:lstStyle/>
          <a:p>
            <a:r>
              <a:rPr lang="zh-CN" altLang="en-US" sz="3600" b="1" dirty="0">
                <a:solidFill>
                  <a:srgbClr val="000000"/>
                </a:solidFill>
                <a:latin typeface="幼圆" panose="02010509060101010101" charset="-122"/>
                <a:ea typeface="幼圆" panose="02010509060101010101" charset="-122"/>
                <a:sym typeface="幼圆" panose="02010509060101010101" charset="-122"/>
              </a:rPr>
              <a:t>生产关系变革</a:t>
            </a:r>
            <a:endParaRPr lang="zh-CN" altLang="en-US" dirty="0">
              <a:latin typeface="Arial" panose="020B0604020202020204" pitchFamily="34" charset="0"/>
              <a:ea typeface="宋体" panose="02010600030101010101" pitchFamily="2" charset="-122"/>
            </a:endParaRPr>
          </a:p>
        </p:txBody>
      </p:sp>
      <p:sp>
        <p:nvSpPr>
          <p:cNvPr id="18452" name="直接连接符 19"/>
          <p:cNvSpPr/>
          <p:nvPr/>
        </p:nvSpPr>
        <p:spPr>
          <a:xfrm>
            <a:off x="5464175" y="2546350"/>
            <a:ext cx="914400" cy="0"/>
          </a:xfrm>
          <a:prstGeom prst="line">
            <a:avLst/>
          </a:prstGeom>
          <a:ln w="57150" cap="flat" cmpd="sng">
            <a:solidFill>
              <a:srgbClr val="002060"/>
            </a:solidFill>
            <a:prstDash val="solid"/>
            <a:round/>
            <a:headEnd type="none" w="med" len="med"/>
            <a:tailEnd type="none" w="med" len="med"/>
          </a:ln>
        </p:spPr>
      </p:sp>
      <p:sp>
        <p:nvSpPr>
          <p:cNvPr id="18455" name="文本框 2"/>
          <p:cNvSpPr/>
          <p:nvPr/>
        </p:nvSpPr>
        <p:spPr>
          <a:xfrm>
            <a:off x="6110288" y="2222500"/>
            <a:ext cx="3798887" cy="641350"/>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垄断组织的推动</a:t>
            </a:r>
            <a:endParaRPr lang="zh-CN" altLang="en-US" dirty="0">
              <a:latin typeface="Arial" panose="020B0604020202020204" pitchFamily="34" charset="0"/>
              <a:ea typeface="宋体" panose="02010600030101010101" pitchFamily="2" charset="-122"/>
            </a:endParaRP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99"/>
          <p:cNvSpPr/>
          <p:nvPr/>
        </p:nvSpPr>
        <p:spPr>
          <a:xfrm>
            <a:off x="614998" y="646430"/>
            <a:ext cx="10961687" cy="3078163"/>
          </a:xfrm>
          <a:prstGeom prst="rect">
            <a:avLst/>
          </a:prstGeom>
          <a:noFill/>
          <a:ln w="9525">
            <a:noFill/>
          </a:ln>
        </p:spPr>
        <p:txBody>
          <a:bodyPr wrap="square" anchor="t">
            <a:spAutoFit/>
          </a:bodyPr>
          <a:lstStyle/>
          <a:p>
            <a:pPr indent="266700"/>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材料四 </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1869</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年苏伊士运河通航，使欧洲到印度的航路缩短了</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4 000</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英里。</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1914</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年竣工的巴拿马运河则使旧金山到利物浦的航程近了</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5 666</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英里。轮船的不断更新使航速大大提高，欧美航程从</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42</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天缩短为</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5</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天，从伦敦到加尔各答也由</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3</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个月减为</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18</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天。此外海底电缆的铺设，跨洲铁路的修建，都加强了洲际联系。有线电报、电话和无线电报的普及，使世界通讯网络得以形成。</a:t>
            </a:r>
          </a:p>
          <a:p>
            <a:pPr indent="266700" algn="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斯塔夫里阿诺斯</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全球通史</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endParaRPr lang="en-US" altLang="zh-CN" dirty="0">
              <a:latin typeface="Arial" panose="020B0604020202020204" pitchFamily="34" charset="0"/>
              <a:ea typeface="宋体" panose="02010600030101010101" pitchFamily="2" charset="-122"/>
            </a:endParaRPr>
          </a:p>
        </p:txBody>
      </p:sp>
      <p:sp>
        <p:nvSpPr>
          <p:cNvPr id="15363" name="文本框 3"/>
          <p:cNvSpPr/>
          <p:nvPr/>
        </p:nvSpPr>
        <p:spPr>
          <a:xfrm>
            <a:off x="320675" y="5289550"/>
            <a:ext cx="10782300" cy="517525"/>
          </a:xfrm>
          <a:prstGeom prst="rect">
            <a:avLst/>
          </a:prstGeom>
          <a:noFill/>
          <a:ln w="9525">
            <a:noFill/>
          </a:ln>
        </p:spPr>
        <p:txBody>
          <a:bodyPr wrap="square" anchor="t">
            <a:spAutoFit/>
          </a:bodyPr>
          <a:lstStyle/>
          <a:p>
            <a:pPr indent="266700"/>
            <a:endParaRPr lang="zh-CN" altLang="en-US" sz="2800" b="1" dirty="0">
              <a:solidFill>
                <a:srgbClr val="FF6600"/>
              </a:solidFill>
              <a:latin typeface="楷体_GB2312" panose="02010609030101010101" pitchFamily="1" charset="-122"/>
              <a:ea typeface="楷体_GB2312" panose="02010609030101010101" pitchFamily="1" charset="-122"/>
              <a:sym typeface="楷体_GB2312" panose="02010609030101010101" pitchFamily="1" charset="-122"/>
            </a:endParaRPr>
          </a:p>
        </p:txBody>
      </p:sp>
      <p:sp>
        <p:nvSpPr>
          <p:cNvPr id="15364"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
          <p:cNvSpPr/>
          <p:nvPr/>
        </p:nvSpPr>
        <p:spPr>
          <a:xfrm>
            <a:off x="-122237" y="2532063"/>
            <a:ext cx="2565400" cy="1322387"/>
          </a:xfrm>
          <a:prstGeom prst="rect">
            <a:avLst/>
          </a:prstGeom>
          <a:noFill/>
          <a:ln w="9525">
            <a:noFill/>
          </a:ln>
        </p:spPr>
        <p:txBody>
          <a:bodyPr wrap="square" anchor="t">
            <a:spAutoFit/>
          </a:bodyPr>
          <a:lstStyle/>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第二次</a:t>
            </a:r>
          </a:p>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工业革命</a:t>
            </a:r>
            <a:endParaRPr lang="zh-CN" altLang="en-US" dirty="0">
              <a:latin typeface="Arial" panose="020B0604020202020204" pitchFamily="34" charset="0"/>
              <a:ea typeface="宋体" panose="02010600030101010101" pitchFamily="2" charset="-122"/>
            </a:endParaRPr>
          </a:p>
        </p:txBody>
      </p:sp>
      <p:sp>
        <p:nvSpPr>
          <p:cNvPr id="18434" name="左大括号 3"/>
          <p:cNvSpPr/>
          <p:nvPr/>
        </p:nvSpPr>
        <p:spPr>
          <a:xfrm>
            <a:off x="2281238" y="476250"/>
            <a:ext cx="161925" cy="5546725"/>
          </a:xfrm>
          <a:prstGeom prst="leftBrace">
            <a:avLst>
              <a:gd name="adj1" fmla="val 7612"/>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36" name="文本框 20"/>
          <p:cNvSpPr/>
          <p:nvPr/>
        </p:nvSpPr>
        <p:spPr>
          <a:xfrm>
            <a:off x="2665413" y="715963"/>
            <a:ext cx="2608262" cy="1198562"/>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生产力发展</a:t>
            </a:r>
            <a:r>
              <a:rPr lang="en-US" altLang="zh-CN" sz="3600" b="1" dirty="0">
                <a:solidFill>
                  <a:srgbClr val="000000"/>
                </a:solidFill>
                <a:latin typeface="幼圆" panose="02010509060101010101" charset="-122"/>
                <a:ea typeface="幼圆" panose="02010509060101010101" charset="-122"/>
                <a:sym typeface="幼圆" panose="02010509060101010101" charset="-122"/>
              </a:rPr>
              <a:t>“</a:t>
            </a:r>
            <a:r>
              <a:rPr lang="zh-CN" altLang="en-US" sz="3600" b="1" dirty="0">
                <a:solidFill>
                  <a:srgbClr val="000000"/>
                </a:solidFill>
                <a:latin typeface="幼圆" panose="02010509060101010101" charset="-122"/>
                <a:ea typeface="幼圆" panose="02010509060101010101" charset="-122"/>
                <a:sym typeface="幼圆" panose="02010509060101010101" charset="-122"/>
              </a:rPr>
              <a:t>电气时代</a:t>
            </a:r>
            <a:r>
              <a:rPr lang="en-US" altLang="zh-CN" sz="3600" dirty="0">
                <a:solidFill>
                  <a:srgbClr val="000000"/>
                </a:solidFill>
                <a:latin typeface="幼圆" panose="02010509060101010101" charset="-122"/>
                <a:ea typeface="幼圆" panose="02010509060101010101" charset="-122"/>
                <a:sym typeface="幼圆" panose="02010509060101010101" charset="-122"/>
              </a:rPr>
              <a:t>”</a:t>
            </a:r>
            <a:endParaRPr lang="zh-CN" altLang="en-US" dirty="0">
              <a:latin typeface="Arial" panose="020B0604020202020204" pitchFamily="34" charset="0"/>
              <a:ea typeface="宋体" panose="02010600030101010101" pitchFamily="2" charset="-122"/>
            </a:endParaRPr>
          </a:p>
        </p:txBody>
      </p:sp>
      <p:sp>
        <p:nvSpPr>
          <p:cNvPr id="18437" name="文本框 4"/>
          <p:cNvSpPr/>
          <p:nvPr/>
        </p:nvSpPr>
        <p:spPr>
          <a:xfrm>
            <a:off x="5494338" y="476250"/>
            <a:ext cx="3141662"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世界贸易发展</a:t>
            </a:r>
            <a:endParaRPr lang="zh-CN" altLang="en-US" dirty="0">
              <a:latin typeface="Arial" panose="020B0604020202020204" pitchFamily="34" charset="0"/>
              <a:ea typeface="宋体" panose="02010600030101010101" pitchFamily="2" charset="-122"/>
            </a:endParaRPr>
          </a:p>
        </p:txBody>
      </p:sp>
      <p:sp>
        <p:nvSpPr>
          <p:cNvPr id="18438" name="文本框 5"/>
          <p:cNvSpPr/>
          <p:nvPr/>
        </p:nvSpPr>
        <p:spPr>
          <a:xfrm>
            <a:off x="5591175" y="1452563"/>
            <a:ext cx="3140075"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推动国际分工</a:t>
            </a:r>
            <a:endParaRPr lang="zh-CN" altLang="en-US" dirty="0">
              <a:latin typeface="Arial" panose="020B0604020202020204" pitchFamily="34" charset="0"/>
              <a:ea typeface="宋体" panose="02010600030101010101" pitchFamily="2" charset="-122"/>
            </a:endParaRPr>
          </a:p>
        </p:txBody>
      </p:sp>
      <p:sp>
        <p:nvSpPr>
          <p:cNvPr id="18439" name="左大括号 6"/>
          <p:cNvSpPr/>
          <p:nvPr/>
        </p:nvSpPr>
        <p:spPr>
          <a:xfrm>
            <a:off x="5514975" y="476250"/>
            <a:ext cx="76200" cy="1620838"/>
          </a:xfrm>
          <a:prstGeom prst="leftBrace">
            <a:avLst>
              <a:gd name="adj1" fmla="val 7779"/>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40" name="文本框 7"/>
          <p:cNvSpPr/>
          <p:nvPr/>
        </p:nvSpPr>
        <p:spPr>
          <a:xfrm>
            <a:off x="2443163" y="3176588"/>
            <a:ext cx="2608262" cy="1198880"/>
          </a:xfrm>
          <a:prstGeom prst="rect">
            <a:avLst/>
          </a:prstGeom>
          <a:noFill/>
          <a:ln w="9525">
            <a:noFill/>
          </a:ln>
        </p:spPr>
        <p:txBody>
          <a:bodyPr wrap="square" anchor="t">
            <a:spAutoFit/>
          </a:bodyPr>
          <a:lstStyle/>
          <a:p>
            <a:r>
              <a:rPr lang="zh-CN" altLang="en-US" sz="3600" b="1" dirty="0">
                <a:solidFill>
                  <a:srgbClr val="000000"/>
                </a:solidFill>
                <a:latin typeface="幼圆" panose="02010509060101010101" charset="-122"/>
                <a:ea typeface="幼圆" panose="02010509060101010101" charset="-122"/>
                <a:sym typeface="幼圆" panose="02010509060101010101" charset="-122"/>
              </a:rPr>
              <a:t>新交通工具</a:t>
            </a:r>
          </a:p>
          <a:p>
            <a:pPr algn="ctr"/>
            <a:r>
              <a:rPr lang="zh-CN" altLang="en-US" sz="3600" b="1" dirty="0">
                <a:latin typeface="幼圆" panose="02010509060101010101" charset="-122"/>
                <a:ea typeface="幼圆" panose="02010509060101010101" charset="-122"/>
                <a:sym typeface="+mn-ea"/>
              </a:rPr>
              <a:t>新通讯手段</a:t>
            </a:r>
            <a:endParaRPr lang="zh-CN" altLang="en-US" dirty="0">
              <a:latin typeface="Arial" panose="020B0604020202020204" pitchFamily="34" charset="0"/>
              <a:ea typeface="宋体" panose="02010600030101010101" pitchFamily="2" charset="-122"/>
            </a:endParaRPr>
          </a:p>
        </p:txBody>
      </p:sp>
      <p:sp>
        <p:nvSpPr>
          <p:cNvPr id="18441" name="文本框 8"/>
          <p:cNvSpPr/>
          <p:nvPr/>
        </p:nvSpPr>
        <p:spPr>
          <a:xfrm>
            <a:off x="5273675" y="3217545"/>
            <a:ext cx="4394835" cy="1198880"/>
          </a:xfrm>
          <a:prstGeom prst="rect">
            <a:avLst/>
          </a:prstGeom>
          <a:noFill/>
          <a:ln w="9525">
            <a:noFill/>
          </a:ln>
        </p:spPr>
        <p:txBody>
          <a:bodyPr wrap="square" anchor="t">
            <a:spAutoFit/>
          </a:bodyPr>
          <a:lstStyle/>
          <a:p>
            <a:pPr algn="l"/>
            <a:r>
              <a:rPr lang="zh-CN" altLang="en-US" sz="3600" b="1" dirty="0">
                <a:solidFill>
                  <a:srgbClr val="000000"/>
                </a:solidFill>
                <a:latin typeface="幼圆" panose="02010509060101010101" charset="-122"/>
                <a:ea typeface="幼圆" panose="02010509060101010101" charset="-122"/>
                <a:sym typeface="幼圆" panose="02010509060101010101" charset="-122"/>
              </a:rPr>
              <a:t>汽车、飞机、</a:t>
            </a:r>
          </a:p>
          <a:p>
            <a:pPr algn="l"/>
            <a:r>
              <a:rPr lang="zh-CN" altLang="en-US" sz="3600" b="1" dirty="0">
                <a:solidFill>
                  <a:srgbClr val="000000"/>
                </a:solidFill>
                <a:latin typeface="幼圆" panose="02010509060101010101" charset="-122"/>
                <a:ea typeface="幼圆" panose="02010509060101010101" charset="-122"/>
                <a:sym typeface="幼圆" panose="02010509060101010101" charset="-122"/>
              </a:rPr>
              <a:t>电话、电报</a:t>
            </a:r>
            <a:endParaRPr lang="zh-CN" altLang="en-US" dirty="0">
              <a:latin typeface="Arial" panose="020B0604020202020204" pitchFamily="34" charset="0"/>
              <a:ea typeface="宋体" panose="02010600030101010101" pitchFamily="2" charset="-122"/>
            </a:endParaRPr>
          </a:p>
        </p:txBody>
      </p:sp>
      <p:sp>
        <p:nvSpPr>
          <p:cNvPr id="18442" name="左大括号 9"/>
          <p:cNvSpPr/>
          <p:nvPr/>
        </p:nvSpPr>
        <p:spPr>
          <a:xfrm>
            <a:off x="5051425" y="3217545"/>
            <a:ext cx="76200" cy="1117600"/>
          </a:xfrm>
          <a:prstGeom prst="leftBrace">
            <a:avLst>
              <a:gd name="adj1" fmla="val 7802"/>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51" name="文本框 18"/>
          <p:cNvSpPr/>
          <p:nvPr/>
        </p:nvSpPr>
        <p:spPr>
          <a:xfrm>
            <a:off x="2589213" y="2222500"/>
            <a:ext cx="3128962" cy="646113"/>
          </a:xfrm>
          <a:prstGeom prst="rect">
            <a:avLst/>
          </a:prstGeom>
          <a:noFill/>
          <a:ln w="9525">
            <a:noFill/>
          </a:ln>
        </p:spPr>
        <p:txBody>
          <a:bodyPr wrap="square" anchor="t">
            <a:spAutoFit/>
          </a:bodyPr>
          <a:lstStyle/>
          <a:p>
            <a:r>
              <a:rPr lang="zh-CN" altLang="en-US" sz="3600" b="1" dirty="0">
                <a:solidFill>
                  <a:srgbClr val="000000"/>
                </a:solidFill>
                <a:latin typeface="幼圆" panose="02010509060101010101" charset="-122"/>
                <a:ea typeface="幼圆" panose="02010509060101010101" charset="-122"/>
                <a:sym typeface="幼圆" panose="02010509060101010101" charset="-122"/>
              </a:rPr>
              <a:t>生产关系变革</a:t>
            </a:r>
            <a:endParaRPr lang="zh-CN" altLang="en-US" dirty="0">
              <a:latin typeface="Arial" panose="020B0604020202020204" pitchFamily="34" charset="0"/>
              <a:ea typeface="宋体" panose="02010600030101010101" pitchFamily="2" charset="-122"/>
            </a:endParaRPr>
          </a:p>
        </p:txBody>
      </p:sp>
      <p:sp>
        <p:nvSpPr>
          <p:cNvPr id="18452" name="直接连接符 19"/>
          <p:cNvSpPr/>
          <p:nvPr/>
        </p:nvSpPr>
        <p:spPr>
          <a:xfrm>
            <a:off x="5464175" y="2546350"/>
            <a:ext cx="914400" cy="0"/>
          </a:xfrm>
          <a:prstGeom prst="line">
            <a:avLst/>
          </a:prstGeom>
          <a:ln w="57150" cap="flat" cmpd="sng">
            <a:solidFill>
              <a:srgbClr val="002060"/>
            </a:solidFill>
            <a:prstDash val="solid"/>
            <a:round/>
            <a:headEnd type="none" w="med" len="med"/>
            <a:tailEnd type="none" w="med" len="med"/>
          </a:ln>
        </p:spPr>
      </p:sp>
      <p:sp>
        <p:nvSpPr>
          <p:cNvPr id="18455" name="文本框 2"/>
          <p:cNvSpPr/>
          <p:nvPr/>
        </p:nvSpPr>
        <p:spPr>
          <a:xfrm>
            <a:off x="6110288" y="2222500"/>
            <a:ext cx="3798887" cy="641350"/>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垄断组织的推动</a:t>
            </a:r>
            <a:endParaRPr lang="zh-CN" altLang="en-US" dirty="0">
              <a:latin typeface="Arial" panose="020B0604020202020204" pitchFamily="34" charset="0"/>
              <a:ea typeface="宋体" panose="02010600030101010101" pitchFamily="2" charset="-122"/>
            </a:endParaRP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2" cstate="print"/>
          <a:stretch>
            <a:fillRect/>
          </a:stretch>
        </p:blipFill>
        <p:spPr>
          <a:xfrm>
            <a:off x="90488" y="1303338"/>
            <a:ext cx="12011025" cy="5418137"/>
          </a:xfrm>
          <a:prstGeom prst="rect">
            <a:avLst/>
          </a:prstGeom>
          <a:noFill/>
          <a:ln w="9525">
            <a:noFill/>
          </a:ln>
        </p:spPr>
      </p:pic>
      <p:pic>
        <p:nvPicPr>
          <p:cNvPr id="16386" name="对象 1"/>
          <p:cNvPicPr>
            <a:picLocks noChangeAspect="1"/>
          </p:cNvPicPr>
          <p:nvPr/>
        </p:nvPicPr>
        <p:blipFill>
          <a:blip r:embed="rId3" cstate="print"/>
          <a:stretch>
            <a:fillRect/>
          </a:stretch>
        </p:blipFill>
        <p:spPr>
          <a:xfrm>
            <a:off x="9689465" y="4565650"/>
            <a:ext cx="2411413" cy="2008188"/>
          </a:xfrm>
          <a:prstGeom prst="rect">
            <a:avLst/>
          </a:prstGeom>
          <a:noFill/>
          <a:ln w="9525">
            <a:noFill/>
          </a:ln>
        </p:spPr>
      </p:pic>
      <p:sp>
        <p:nvSpPr>
          <p:cNvPr id="16387"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
        <p:nvSpPr>
          <p:cNvPr id="15362" name="文本框 99"/>
          <p:cNvSpPr/>
          <p:nvPr/>
        </p:nvSpPr>
        <p:spPr>
          <a:xfrm>
            <a:off x="332740" y="186373"/>
            <a:ext cx="11001375" cy="953135"/>
          </a:xfrm>
          <a:prstGeom prst="rect">
            <a:avLst/>
          </a:prstGeom>
          <a:noFill/>
          <a:ln w="9525">
            <a:noFill/>
          </a:ln>
        </p:spPr>
        <p:txBody>
          <a:bodyPr wrap="square" anchor="t">
            <a:spAutoFit/>
          </a:bodyPr>
          <a:lstStyle/>
          <a:p>
            <a:pPr indent="266700"/>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材料五 （印度）铁路和其他大型项目如灌溉工程和港口设施是用英国资本换来的。印度的经济发展因与英国的联系而得到促进。</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
          <p:cNvSpPr/>
          <p:nvPr/>
        </p:nvSpPr>
        <p:spPr>
          <a:xfrm>
            <a:off x="-122237" y="2532063"/>
            <a:ext cx="2565400" cy="1322387"/>
          </a:xfrm>
          <a:prstGeom prst="rect">
            <a:avLst/>
          </a:prstGeom>
          <a:noFill/>
          <a:ln w="9525">
            <a:noFill/>
          </a:ln>
        </p:spPr>
        <p:txBody>
          <a:bodyPr wrap="square" anchor="t">
            <a:spAutoFit/>
          </a:bodyPr>
          <a:lstStyle/>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第二次</a:t>
            </a:r>
          </a:p>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工业革命</a:t>
            </a:r>
            <a:endParaRPr lang="zh-CN" altLang="en-US" dirty="0">
              <a:latin typeface="Arial" panose="020B0604020202020204" pitchFamily="34" charset="0"/>
              <a:ea typeface="宋体" panose="02010600030101010101" pitchFamily="2" charset="-122"/>
            </a:endParaRPr>
          </a:p>
        </p:txBody>
      </p:sp>
      <p:sp>
        <p:nvSpPr>
          <p:cNvPr id="18434" name="左大括号 3"/>
          <p:cNvSpPr/>
          <p:nvPr/>
        </p:nvSpPr>
        <p:spPr>
          <a:xfrm>
            <a:off x="2281238" y="476250"/>
            <a:ext cx="161925" cy="5546725"/>
          </a:xfrm>
          <a:prstGeom prst="leftBrace">
            <a:avLst>
              <a:gd name="adj1" fmla="val 7612"/>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36" name="文本框 20"/>
          <p:cNvSpPr/>
          <p:nvPr/>
        </p:nvSpPr>
        <p:spPr>
          <a:xfrm>
            <a:off x="2665413" y="715963"/>
            <a:ext cx="2608262" cy="1198562"/>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生产力发展</a:t>
            </a:r>
            <a:r>
              <a:rPr lang="en-US" altLang="zh-CN" sz="3600" b="1" dirty="0">
                <a:solidFill>
                  <a:srgbClr val="000000"/>
                </a:solidFill>
                <a:latin typeface="幼圆" panose="02010509060101010101" charset="-122"/>
                <a:ea typeface="幼圆" panose="02010509060101010101" charset="-122"/>
                <a:sym typeface="幼圆" panose="02010509060101010101" charset="-122"/>
              </a:rPr>
              <a:t>“</a:t>
            </a:r>
            <a:r>
              <a:rPr lang="zh-CN" altLang="en-US" sz="3600" b="1" dirty="0">
                <a:solidFill>
                  <a:srgbClr val="000000"/>
                </a:solidFill>
                <a:latin typeface="幼圆" panose="02010509060101010101" charset="-122"/>
                <a:ea typeface="幼圆" panose="02010509060101010101" charset="-122"/>
                <a:sym typeface="幼圆" panose="02010509060101010101" charset="-122"/>
              </a:rPr>
              <a:t>电气时代</a:t>
            </a:r>
            <a:r>
              <a:rPr lang="en-US" altLang="zh-CN" sz="3600" dirty="0">
                <a:solidFill>
                  <a:srgbClr val="000000"/>
                </a:solidFill>
                <a:latin typeface="幼圆" panose="02010509060101010101" charset="-122"/>
                <a:ea typeface="幼圆" panose="02010509060101010101" charset="-122"/>
                <a:sym typeface="幼圆" panose="02010509060101010101" charset="-122"/>
              </a:rPr>
              <a:t>”</a:t>
            </a:r>
            <a:endParaRPr lang="zh-CN" altLang="en-US" dirty="0">
              <a:latin typeface="Arial" panose="020B0604020202020204" pitchFamily="34" charset="0"/>
              <a:ea typeface="宋体" panose="02010600030101010101" pitchFamily="2" charset="-122"/>
            </a:endParaRPr>
          </a:p>
        </p:txBody>
      </p:sp>
      <p:sp>
        <p:nvSpPr>
          <p:cNvPr id="18437" name="文本框 4"/>
          <p:cNvSpPr/>
          <p:nvPr/>
        </p:nvSpPr>
        <p:spPr>
          <a:xfrm>
            <a:off x="5494338" y="476250"/>
            <a:ext cx="3141662"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世界贸易发展</a:t>
            </a:r>
            <a:endParaRPr lang="zh-CN" altLang="en-US" dirty="0">
              <a:latin typeface="Arial" panose="020B0604020202020204" pitchFamily="34" charset="0"/>
              <a:ea typeface="宋体" panose="02010600030101010101" pitchFamily="2" charset="-122"/>
            </a:endParaRPr>
          </a:p>
        </p:txBody>
      </p:sp>
      <p:sp>
        <p:nvSpPr>
          <p:cNvPr id="18438" name="文本框 5"/>
          <p:cNvSpPr/>
          <p:nvPr/>
        </p:nvSpPr>
        <p:spPr>
          <a:xfrm>
            <a:off x="5591175" y="1452563"/>
            <a:ext cx="3140075"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推动国际分工</a:t>
            </a:r>
            <a:endParaRPr lang="zh-CN" altLang="en-US" dirty="0">
              <a:latin typeface="Arial" panose="020B0604020202020204" pitchFamily="34" charset="0"/>
              <a:ea typeface="宋体" panose="02010600030101010101" pitchFamily="2" charset="-122"/>
            </a:endParaRPr>
          </a:p>
        </p:txBody>
      </p:sp>
      <p:sp>
        <p:nvSpPr>
          <p:cNvPr id="18439" name="左大括号 6"/>
          <p:cNvSpPr/>
          <p:nvPr/>
        </p:nvSpPr>
        <p:spPr>
          <a:xfrm>
            <a:off x="5514975" y="476250"/>
            <a:ext cx="76200" cy="1620838"/>
          </a:xfrm>
          <a:prstGeom prst="leftBrace">
            <a:avLst>
              <a:gd name="adj1" fmla="val 7779"/>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40" name="文本框 7"/>
          <p:cNvSpPr/>
          <p:nvPr/>
        </p:nvSpPr>
        <p:spPr>
          <a:xfrm>
            <a:off x="2443163" y="3282633"/>
            <a:ext cx="2608262" cy="2030095"/>
          </a:xfrm>
          <a:prstGeom prst="rect">
            <a:avLst/>
          </a:prstGeom>
          <a:noFill/>
          <a:ln w="9525">
            <a:noFill/>
          </a:ln>
        </p:spPr>
        <p:txBody>
          <a:bodyPr wrap="square" anchor="t">
            <a:spAutoFit/>
          </a:bodyPr>
          <a:lstStyle/>
          <a:p>
            <a:r>
              <a:rPr lang="zh-CN" altLang="en-US" sz="3600" b="1" dirty="0">
                <a:solidFill>
                  <a:srgbClr val="000000"/>
                </a:solidFill>
                <a:latin typeface="幼圆" panose="02010509060101010101" charset="-122"/>
                <a:ea typeface="幼圆" panose="02010509060101010101" charset="-122"/>
                <a:sym typeface="幼圆" panose="02010509060101010101" charset="-122"/>
              </a:rPr>
              <a:t>新交通工具</a:t>
            </a:r>
            <a:r>
              <a:rPr lang="zh-CN" altLang="en-US" sz="3600" b="1" dirty="0">
                <a:latin typeface="幼圆" panose="02010509060101010101" charset="-122"/>
                <a:ea typeface="幼圆" panose="02010509060101010101" charset="-122"/>
                <a:sym typeface="+mn-ea"/>
              </a:rPr>
              <a:t>新通讯手段</a:t>
            </a:r>
            <a:endParaRPr lang="zh-CN" altLang="en-US" dirty="0">
              <a:latin typeface="幼圆" panose="02010509060101010101" charset="-122"/>
              <a:ea typeface="幼圆" panose="02010509060101010101" charset="-122"/>
            </a:endParaRPr>
          </a:p>
          <a:p>
            <a:endParaRPr lang="zh-CN" altLang="en-US" sz="3600" b="1" dirty="0">
              <a:solidFill>
                <a:srgbClr val="000000"/>
              </a:solidFill>
              <a:latin typeface="幼圆" panose="02010509060101010101" charset="-122"/>
              <a:ea typeface="幼圆" panose="02010509060101010101" charset="-122"/>
              <a:sym typeface="幼圆" panose="02010509060101010101" charset="-122"/>
            </a:endParaRPr>
          </a:p>
          <a:p>
            <a:pPr algn="ctr"/>
            <a:endParaRPr lang="zh-CN" altLang="en-US" dirty="0">
              <a:latin typeface="Arial" panose="020B0604020202020204" pitchFamily="34" charset="0"/>
              <a:ea typeface="宋体" panose="02010600030101010101" pitchFamily="2" charset="-122"/>
            </a:endParaRPr>
          </a:p>
        </p:txBody>
      </p:sp>
      <p:sp>
        <p:nvSpPr>
          <p:cNvPr id="18441" name="文本框 8"/>
          <p:cNvSpPr/>
          <p:nvPr/>
        </p:nvSpPr>
        <p:spPr>
          <a:xfrm>
            <a:off x="5363845" y="3282950"/>
            <a:ext cx="3857625" cy="1198880"/>
          </a:xfrm>
          <a:prstGeom prst="rect">
            <a:avLst/>
          </a:prstGeom>
          <a:noFill/>
          <a:ln w="9525">
            <a:noFill/>
          </a:ln>
        </p:spPr>
        <p:txBody>
          <a:bodyPr wrap="square" anchor="t">
            <a:spAutoFit/>
          </a:bodyPr>
          <a:lstStyle/>
          <a:p>
            <a:pPr algn="l"/>
            <a:r>
              <a:rPr lang="zh-CN" altLang="en-US" sz="3600" b="1" dirty="0">
                <a:solidFill>
                  <a:srgbClr val="000000"/>
                </a:solidFill>
                <a:latin typeface="幼圆" panose="02010509060101010101" charset="-122"/>
                <a:ea typeface="幼圆" panose="02010509060101010101" charset="-122"/>
                <a:sym typeface="幼圆" panose="02010509060101010101" charset="-122"/>
              </a:rPr>
              <a:t>汽车、飞机、</a:t>
            </a:r>
          </a:p>
          <a:p>
            <a:pPr algn="l"/>
            <a:r>
              <a:rPr lang="zh-CN" altLang="en-US" sz="3600" b="1" dirty="0">
                <a:solidFill>
                  <a:srgbClr val="000000"/>
                </a:solidFill>
                <a:latin typeface="幼圆" panose="02010509060101010101" charset="-122"/>
                <a:ea typeface="幼圆" panose="02010509060101010101" charset="-122"/>
                <a:sym typeface="幼圆" panose="02010509060101010101" charset="-122"/>
              </a:rPr>
              <a:t>电话、电报</a:t>
            </a:r>
            <a:endParaRPr lang="zh-CN" altLang="en-US" dirty="0">
              <a:latin typeface="Arial" panose="020B0604020202020204" pitchFamily="34" charset="0"/>
              <a:ea typeface="宋体" panose="02010600030101010101" pitchFamily="2" charset="-122"/>
            </a:endParaRPr>
          </a:p>
        </p:txBody>
      </p:sp>
      <p:sp>
        <p:nvSpPr>
          <p:cNvPr id="18442" name="左大括号 9"/>
          <p:cNvSpPr/>
          <p:nvPr/>
        </p:nvSpPr>
        <p:spPr>
          <a:xfrm>
            <a:off x="5197475" y="3364230"/>
            <a:ext cx="76200" cy="1117600"/>
          </a:xfrm>
          <a:prstGeom prst="leftBrace">
            <a:avLst>
              <a:gd name="adj1" fmla="val 7802"/>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43" name="文本框 10"/>
          <p:cNvSpPr/>
          <p:nvPr/>
        </p:nvSpPr>
        <p:spPr>
          <a:xfrm>
            <a:off x="2443163" y="5149850"/>
            <a:ext cx="2608262" cy="644525"/>
          </a:xfrm>
          <a:prstGeom prst="rect">
            <a:avLst/>
          </a:prstGeom>
          <a:noFill/>
          <a:ln w="9525">
            <a:noFill/>
          </a:ln>
        </p:spPr>
        <p:txBody>
          <a:bodyPr wrap="square" anchor="t">
            <a:spAutoFit/>
          </a:bodyPr>
          <a:lstStyle/>
          <a:p>
            <a:r>
              <a:rPr lang="zh-CN" altLang="en-US" sz="3600" b="1" dirty="0">
                <a:solidFill>
                  <a:srgbClr val="000000"/>
                </a:solidFill>
                <a:latin typeface="幼圆" panose="02010509060101010101" charset="-122"/>
                <a:ea typeface="幼圆" panose="02010509060101010101" charset="-122"/>
                <a:sym typeface="幼圆" panose="02010509060101010101" charset="-122"/>
              </a:rPr>
              <a:t>要求</a:t>
            </a:r>
            <a:endParaRPr lang="zh-CN" altLang="en-US" dirty="0">
              <a:latin typeface="Arial" panose="020B0604020202020204" pitchFamily="34" charset="0"/>
              <a:ea typeface="宋体" panose="02010600030101010101" pitchFamily="2" charset="-122"/>
            </a:endParaRPr>
          </a:p>
        </p:txBody>
      </p:sp>
      <p:sp>
        <p:nvSpPr>
          <p:cNvPr id="18444" name="左大括号 11"/>
          <p:cNvSpPr/>
          <p:nvPr/>
        </p:nvSpPr>
        <p:spPr>
          <a:xfrm>
            <a:off x="3708400" y="4992370"/>
            <a:ext cx="76835" cy="1125855"/>
          </a:xfrm>
          <a:prstGeom prst="leftBrace">
            <a:avLst>
              <a:gd name="adj1" fmla="val 7841"/>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45" name="文本框 12"/>
          <p:cNvSpPr/>
          <p:nvPr/>
        </p:nvSpPr>
        <p:spPr>
          <a:xfrm>
            <a:off x="3784600" y="4992688"/>
            <a:ext cx="2593975" cy="646112"/>
          </a:xfrm>
          <a:prstGeom prst="rect">
            <a:avLst/>
          </a:prstGeom>
          <a:noFill/>
          <a:ln w="9525">
            <a:noFill/>
          </a:ln>
        </p:spPr>
        <p:txBody>
          <a:bodyPr wrap="square" anchor="t">
            <a:spAutoFit/>
          </a:bodyPr>
          <a:lstStyle/>
          <a:p>
            <a:r>
              <a:rPr lang="zh-CN" altLang="en-US" sz="3600" b="1" dirty="0">
                <a:solidFill>
                  <a:srgbClr val="000000"/>
                </a:solidFill>
                <a:latin typeface="幼圆" panose="02010509060101010101" charset="-122"/>
                <a:ea typeface="幼圆" panose="02010509060101010101" charset="-122"/>
                <a:sym typeface="幼圆" panose="02010509060101010101" charset="-122"/>
              </a:rPr>
              <a:t>资本输出</a:t>
            </a:r>
            <a:endParaRPr lang="zh-CN" altLang="en-US" dirty="0">
              <a:latin typeface="Arial" panose="020B0604020202020204" pitchFamily="34" charset="0"/>
              <a:ea typeface="宋体" panose="02010600030101010101" pitchFamily="2" charset="-122"/>
            </a:endParaRPr>
          </a:p>
        </p:txBody>
      </p:sp>
      <p:sp>
        <p:nvSpPr>
          <p:cNvPr id="18446" name="文本框 13"/>
          <p:cNvSpPr/>
          <p:nvPr/>
        </p:nvSpPr>
        <p:spPr>
          <a:xfrm>
            <a:off x="3784600" y="5638800"/>
            <a:ext cx="2593975" cy="644525"/>
          </a:xfrm>
          <a:prstGeom prst="rect">
            <a:avLst/>
          </a:prstGeom>
          <a:noFill/>
          <a:ln w="9525">
            <a:noFill/>
          </a:ln>
        </p:spPr>
        <p:txBody>
          <a:bodyPr wrap="square" anchor="t">
            <a:spAutoFit/>
          </a:bodyPr>
          <a:lstStyle/>
          <a:p>
            <a:r>
              <a:rPr lang="zh-CN" altLang="en-US" sz="3600" b="1" dirty="0">
                <a:solidFill>
                  <a:srgbClr val="000000"/>
                </a:solidFill>
                <a:latin typeface="幼圆" panose="02010509060101010101" charset="-122"/>
                <a:ea typeface="幼圆" panose="02010509060101010101" charset="-122"/>
                <a:sym typeface="幼圆" panose="02010509060101010101" charset="-122"/>
              </a:rPr>
              <a:t>瓜分世界</a:t>
            </a:r>
            <a:endParaRPr lang="zh-CN" altLang="en-US" dirty="0">
              <a:latin typeface="Arial" panose="020B0604020202020204" pitchFamily="34" charset="0"/>
              <a:ea typeface="宋体" panose="02010600030101010101" pitchFamily="2" charset="-122"/>
            </a:endParaRPr>
          </a:p>
        </p:txBody>
      </p:sp>
      <p:sp>
        <p:nvSpPr>
          <p:cNvPr id="18447" name="直接连接符 14"/>
          <p:cNvSpPr/>
          <p:nvPr/>
        </p:nvSpPr>
        <p:spPr>
          <a:xfrm>
            <a:off x="5718175" y="5314950"/>
            <a:ext cx="914400" cy="1588"/>
          </a:xfrm>
          <a:prstGeom prst="line">
            <a:avLst/>
          </a:prstGeom>
          <a:ln w="57150" cap="flat" cmpd="sng">
            <a:solidFill>
              <a:srgbClr val="002060"/>
            </a:solidFill>
            <a:prstDash val="solid"/>
            <a:round/>
            <a:headEnd type="none" w="med" len="med"/>
            <a:tailEnd type="none" w="med" len="med"/>
          </a:ln>
        </p:spPr>
      </p:sp>
      <p:sp>
        <p:nvSpPr>
          <p:cNvPr id="18448" name="直接连接符 15"/>
          <p:cNvSpPr/>
          <p:nvPr/>
        </p:nvSpPr>
        <p:spPr>
          <a:xfrm>
            <a:off x="5718175" y="5961063"/>
            <a:ext cx="914400" cy="0"/>
          </a:xfrm>
          <a:prstGeom prst="line">
            <a:avLst/>
          </a:prstGeom>
          <a:ln w="57150" cap="flat" cmpd="sng">
            <a:solidFill>
              <a:srgbClr val="002060"/>
            </a:solidFill>
            <a:prstDash val="solid"/>
            <a:round/>
            <a:headEnd type="none" w="med" len="med"/>
            <a:tailEnd type="none" w="med" len="med"/>
          </a:ln>
        </p:spPr>
      </p:sp>
      <p:sp>
        <p:nvSpPr>
          <p:cNvPr id="18449" name="文本框 16"/>
          <p:cNvSpPr/>
          <p:nvPr/>
        </p:nvSpPr>
        <p:spPr>
          <a:xfrm>
            <a:off x="6632575" y="4992688"/>
            <a:ext cx="3140075" cy="646112"/>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国际金融发展</a:t>
            </a:r>
            <a:endParaRPr lang="zh-CN" altLang="en-US" dirty="0">
              <a:latin typeface="Arial" panose="020B0604020202020204" pitchFamily="34" charset="0"/>
              <a:ea typeface="宋体" panose="02010600030101010101" pitchFamily="2" charset="-122"/>
            </a:endParaRPr>
          </a:p>
        </p:txBody>
      </p:sp>
      <p:sp>
        <p:nvSpPr>
          <p:cNvPr id="18450" name="文本框 17"/>
          <p:cNvSpPr/>
          <p:nvPr/>
        </p:nvSpPr>
        <p:spPr>
          <a:xfrm>
            <a:off x="6767513" y="5638800"/>
            <a:ext cx="3141662" cy="644525"/>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殖民体系形成</a:t>
            </a:r>
            <a:endParaRPr lang="zh-CN" altLang="en-US" dirty="0">
              <a:latin typeface="Arial" panose="020B0604020202020204" pitchFamily="34" charset="0"/>
              <a:ea typeface="宋体" panose="02010600030101010101" pitchFamily="2" charset="-122"/>
            </a:endParaRPr>
          </a:p>
        </p:txBody>
      </p:sp>
      <p:sp>
        <p:nvSpPr>
          <p:cNvPr id="18451" name="文本框 18"/>
          <p:cNvSpPr/>
          <p:nvPr/>
        </p:nvSpPr>
        <p:spPr>
          <a:xfrm>
            <a:off x="2589213" y="2222500"/>
            <a:ext cx="3128962" cy="646113"/>
          </a:xfrm>
          <a:prstGeom prst="rect">
            <a:avLst/>
          </a:prstGeom>
          <a:noFill/>
          <a:ln w="9525">
            <a:noFill/>
          </a:ln>
        </p:spPr>
        <p:txBody>
          <a:bodyPr wrap="square" anchor="t">
            <a:spAutoFit/>
          </a:bodyPr>
          <a:lstStyle/>
          <a:p>
            <a:r>
              <a:rPr lang="zh-CN" altLang="en-US" sz="3600" b="1" dirty="0">
                <a:solidFill>
                  <a:srgbClr val="000000"/>
                </a:solidFill>
                <a:latin typeface="幼圆" panose="02010509060101010101" charset="-122"/>
                <a:ea typeface="幼圆" panose="02010509060101010101" charset="-122"/>
                <a:sym typeface="幼圆" panose="02010509060101010101" charset="-122"/>
              </a:rPr>
              <a:t>生产关系变革</a:t>
            </a:r>
            <a:endParaRPr lang="zh-CN" altLang="en-US" dirty="0">
              <a:latin typeface="Arial" panose="020B0604020202020204" pitchFamily="34" charset="0"/>
              <a:ea typeface="宋体" panose="02010600030101010101" pitchFamily="2" charset="-122"/>
            </a:endParaRPr>
          </a:p>
        </p:txBody>
      </p:sp>
      <p:sp>
        <p:nvSpPr>
          <p:cNvPr id="18452" name="直接连接符 19"/>
          <p:cNvSpPr/>
          <p:nvPr/>
        </p:nvSpPr>
        <p:spPr>
          <a:xfrm>
            <a:off x="5464175" y="2546350"/>
            <a:ext cx="914400" cy="0"/>
          </a:xfrm>
          <a:prstGeom prst="line">
            <a:avLst/>
          </a:prstGeom>
          <a:ln w="57150" cap="flat" cmpd="sng">
            <a:solidFill>
              <a:srgbClr val="002060"/>
            </a:solidFill>
            <a:prstDash val="solid"/>
            <a:round/>
            <a:headEnd type="none" w="med" len="med"/>
            <a:tailEnd type="none" w="med" len="med"/>
          </a:ln>
        </p:spPr>
      </p:sp>
      <p:sp>
        <p:nvSpPr>
          <p:cNvPr id="18453" name="右大括号 21"/>
          <p:cNvSpPr/>
          <p:nvPr/>
        </p:nvSpPr>
        <p:spPr>
          <a:xfrm>
            <a:off x="9739313" y="593725"/>
            <a:ext cx="304800" cy="5394325"/>
          </a:xfrm>
          <a:prstGeom prst="rightBrace">
            <a:avLst>
              <a:gd name="adj1" fmla="val 7783"/>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18454" name="文本框 22"/>
          <p:cNvSpPr/>
          <p:nvPr/>
        </p:nvSpPr>
        <p:spPr>
          <a:xfrm>
            <a:off x="9772650" y="2616200"/>
            <a:ext cx="2576513" cy="1320800"/>
          </a:xfrm>
          <a:prstGeom prst="rect">
            <a:avLst/>
          </a:prstGeom>
          <a:noFill/>
          <a:ln w="9525">
            <a:noFill/>
          </a:ln>
        </p:spPr>
        <p:txBody>
          <a:bodyPr wrap="square" anchor="t">
            <a:spAutoFit/>
          </a:bodyPr>
          <a:lstStyle/>
          <a:p>
            <a:pPr algn="ctr"/>
            <a:r>
              <a:rPr lang="zh-CN" altLang="en-US" sz="4000" b="1" dirty="0">
                <a:solidFill>
                  <a:srgbClr val="000000"/>
                </a:solidFill>
                <a:latin typeface="幼圆" panose="02010509060101010101" charset="-122"/>
                <a:ea typeface="幼圆" panose="02010509060101010101" charset="-122"/>
                <a:sym typeface="幼圆" panose="02010509060101010101" charset="-122"/>
              </a:rPr>
              <a:t>推动整体世界形成</a:t>
            </a:r>
            <a:endParaRPr lang="zh-CN" altLang="en-US" dirty="0">
              <a:latin typeface="Arial" panose="020B0604020202020204" pitchFamily="34" charset="0"/>
              <a:ea typeface="宋体" panose="02010600030101010101" pitchFamily="2" charset="-122"/>
            </a:endParaRPr>
          </a:p>
        </p:txBody>
      </p:sp>
      <p:sp>
        <p:nvSpPr>
          <p:cNvPr id="18455" name="文本框 2"/>
          <p:cNvSpPr/>
          <p:nvPr/>
        </p:nvSpPr>
        <p:spPr>
          <a:xfrm>
            <a:off x="6110288" y="2222500"/>
            <a:ext cx="3798887" cy="641350"/>
          </a:xfrm>
          <a:prstGeom prst="rect">
            <a:avLst/>
          </a:prstGeom>
          <a:noFill/>
          <a:ln w="9525">
            <a:noFill/>
          </a:ln>
        </p:spPr>
        <p:txBody>
          <a:bodyPr wrap="square" anchor="t">
            <a:spAutoFit/>
          </a:bodyPr>
          <a:lstStyle/>
          <a:p>
            <a:pPr algn="ctr"/>
            <a:r>
              <a:rPr lang="zh-CN" altLang="en-US" sz="3600" b="1" dirty="0">
                <a:solidFill>
                  <a:srgbClr val="000000"/>
                </a:solidFill>
                <a:latin typeface="幼圆" panose="02010509060101010101" charset="-122"/>
                <a:ea typeface="幼圆" panose="02010509060101010101" charset="-122"/>
                <a:sym typeface="幼圆" panose="02010509060101010101" charset="-122"/>
              </a:rPr>
              <a:t>垄断组织的推动</a:t>
            </a:r>
            <a:endParaRPr lang="zh-CN" altLang="en-US" dirty="0">
              <a:latin typeface="Arial" panose="020B0604020202020204" pitchFamily="34" charset="0"/>
              <a:ea typeface="宋体" panose="02010600030101010101" pitchFamily="2" charset="-122"/>
            </a:endParaRP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bldLvl="0" animBg="1"/>
      <p:bldP spid="18454"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2"/>
          <p:cNvSpPr/>
          <p:nvPr/>
        </p:nvSpPr>
        <p:spPr>
          <a:xfrm>
            <a:off x="4826000" y="2697163"/>
            <a:ext cx="2540000" cy="1463675"/>
          </a:xfrm>
          <a:prstGeom prst="rect">
            <a:avLst/>
          </a:prstGeom>
          <a:noFill/>
          <a:ln w="9525">
            <a:noFill/>
          </a:ln>
        </p:spPr>
        <p:txBody>
          <a:bodyPr wrap="square" anchor="t">
            <a:spAutoFit/>
          </a:bodyPr>
          <a:lstStyle/>
          <a:p>
            <a:r>
              <a:rPr lang="zh-CN" altLang="en-US" b="1" dirty="0">
                <a:solidFill>
                  <a:schemeClr val="bg1"/>
                </a:solidFill>
                <a:latin typeface="Arial" panose="020B0604020202020204" pitchFamily="34" charset="0"/>
                <a:ea typeface="宋体" panose="02010600030101010101" pitchFamily="2" charset="-122"/>
                <a:sym typeface="Arial" panose="020B0604020202020204" pitchFamily="34" charset="0"/>
              </a:rPr>
              <a:t>历史的必然性；</a:t>
            </a:r>
          </a:p>
          <a:p>
            <a:r>
              <a:rPr lang="zh-CN" altLang="en-US" b="1" dirty="0">
                <a:solidFill>
                  <a:schemeClr val="bg1"/>
                </a:solidFill>
                <a:latin typeface="Arial" panose="020B0604020202020204" pitchFamily="34" charset="0"/>
                <a:ea typeface="宋体" panose="02010600030101010101" pitchFamily="2" charset="-122"/>
                <a:sym typeface="Arial" panose="020B0604020202020204" pitchFamily="34" charset="0"/>
              </a:rPr>
              <a:t>文明的进步；</a:t>
            </a:r>
          </a:p>
          <a:p>
            <a:r>
              <a:rPr lang="zh-CN" altLang="en-US" b="1" dirty="0">
                <a:solidFill>
                  <a:schemeClr val="bg1"/>
                </a:solidFill>
                <a:latin typeface="Arial" panose="020B0604020202020204" pitchFamily="34" charset="0"/>
                <a:ea typeface="宋体" panose="02010600030101010101" pitchFamily="2" charset="-122"/>
                <a:sym typeface="Arial" panose="020B0604020202020204" pitchFamily="34" charset="0"/>
              </a:rPr>
              <a:t>不公正不合理的国际秩序；</a:t>
            </a:r>
          </a:p>
          <a:p>
            <a:r>
              <a:rPr lang="zh-CN" altLang="en-US" b="1" dirty="0">
                <a:solidFill>
                  <a:schemeClr val="bg1"/>
                </a:solidFill>
                <a:latin typeface="Arial" panose="020B0604020202020204" pitchFamily="34" charset="0"/>
                <a:ea typeface="宋体" panose="02010600030101010101" pitchFamily="2" charset="-122"/>
                <a:sym typeface="Arial" panose="020B0604020202020204" pitchFamily="34" charset="0"/>
              </a:rPr>
              <a:t>包含着新的矛盾冲突。</a:t>
            </a:r>
            <a:endParaRPr lang="zh-CN" altLang="en-US" dirty="0">
              <a:latin typeface="Arial" panose="020B0604020202020204" pitchFamily="34" charset="0"/>
              <a:ea typeface="宋体" panose="02010600030101010101" pitchFamily="2" charset="-122"/>
            </a:endParaRPr>
          </a:p>
        </p:txBody>
      </p:sp>
      <p:sp>
        <p:nvSpPr>
          <p:cNvPr id="17411" name="文本框 18434"/>
          <p:cNvSpPr txBox="1"/>
          <p:nvPr/>
        </p:nvSpPr>
        <p:spPr>
          <a:xfrm>
            <a:off x="431800" y="1355725"/>
            <a:ext cx="11258550" cy="1371600"/>
          </a:xfrm>
          <a:prstGeom prst="rect">
            <a:avLst/>
          </a:prstGeom>
          <a:noFill/>
          <a:ln w="9525">
            <a:noFill/>
          </a:ln>
        </p:spPr>
        <p:txBody>
          <a:bodyPr wrap="square" anchor="t">
            <a:spAutoFit/>
          </a:bodyPr>
          <a:lstStyle/>
          <a:p>
            <a:pPr indent="266700"/>
            <a:r>
              <a:rPr lang="zh-CN" altLang="en-US" sz="2800" b="1" dirty="0">
                <a:latin typeface="宋体" panose="02010600030101010101" pitchFamily="2" charset="-122"/>
                <a:ea typeface="宋体" panose="02010600030101010101" pitchFamily="2" charset="-122"/>
                <a:sym typeface="宋体" panose="02010600030101010101" pitchFamily="2" charset="-122"/>
              </a:rPr>
              <a:t>全球史观：将人类社会的历史作为一个整体来看待。世界各个地区、各种文明逐步打破孤立、分散状态，逐渐融合成密切联系的全球统一体，这种全球一体化进程是历史发展的主要趋势。</a:t>
            </a:r>
            <a:endParaRPr lang="zh-CN" altLang="en-US" sz="2800" b="1" dirty="0">
              <a:latin typeface="Arial" panose="020B0604020202020204" pitchFamily="34" charset="0"/>
              <a:ea typeface="宋体" panose="02010600030101010101" pitchFamily="2" charset="-122"/>
            </a:endParaRPr>
          </a:p>
        </p:txBody>
      </p:sp>
      <p:sp>
        <p:nvSpPr>
          <p:cNvPr id="2" name="Text Box 5"/>
          <p:cNvSpPr/>
          <p:nvPr/>
        </p:nvSpPr>
        <p:spPr>
          <a:xfrm>
            <a:off x="20638" y="11113"/>
            <a:ext cx="2490787" cy="1192212"/>
          </a:xfrm>
          <a:prstGeom prst="rect">
            <a:avLst/>
          </a:prstGeom>
          <a:noFill/>
          <a:ln w="9525">
            <a:noFill/>
          </a:ln>
        </p:spPr>
        <p:txBody>
          <a:bodyPr wrap="square" lIns="90170" tIns="46990" rIns="90170" bIns="46990" anchor="t">
            <a:spAutoFit/>
          </a:bodyPr>
          <a:lstStyle/>
          <a:p>
            <a:r>
              <a:rPr lang="zh-CN" altLang="en-US" sz="3600" b="1" dirty="0">
                <a:solidFill>
                  <a:srgbClr val="9900CC"/>
                </a:solidFill>
                <a:latin typeface="华文琥珀" panose="02010800040101010101" pitchFamily="2" charset="-122"/>
                <a:ea typeface="华文彩云" panose="02010800040101010101" charset="-122"/>
                <a:sym typeface="华文琥珀" panose="02010800040101010101" pitchFamily="2" charset="-122"/>
              </a:rPr>
              <a:t>课堂</a:t>
            </a:r>
          </a:p>
          <a:p>
            <a:r>
              <a:rPr lang="zh-CN" altLang="en-US" sz="3600" b="1" dirty="0">
                <a:solidFill>
                  <a:srgbClr val="9900CC"/>
                </a:solidFill>
                <a:latin typeface="华文琥珀" panose="02010800040101010101" pitchFamily="2" charset="-122"/>
                <a:ea typeface="华文彩云" panose="02010800040101010101" charset="-122"/>
                <a:sym typeface="华文琥珀" panose="02010800040101010101" pitchFamily="2" charset="-122"/>
              </a:rPr>
              <a:t>引讨</a:t>
            </a:r>
            <a:endParaRPr lang="zh-CN" altLang="en-US" dirty="0">
              <a:latin typeface="Arial" panose="020B0604020202020204" pitchFamily="34" charset="0"/>
              <a:ea typeface="宋体" panose="02010600030101010101" pitchFamily="2" charset="-122"/>
            </a:endParaRPr>
          </a:p>
        </p:txBody>
      </p:sp>
      <p:sp>
        <p:nvSpPr>
          <p:cNvPr id="17414" name="文本框 1"/>
          <p:cNvSpPr/>
          <p:nvPr/>
        </p:nvSpPr>
        <p:spPr>
          <a:xfrm>
            <a:off x="1158875" y="420688"/>
            <a:ext cx="10787063" cy="639762"/>
          </a:xfrm>
          <a:prstGeom prst="rect">
            <a:avLst/>
          </a:prstGeom>
          <a:noFill/>
          <a:ln w="9525">
            <a:noFill/>
          </a:ln>
        </p:spPr>
        <p:txBody>
          <a:bodyPr wrap="square" anchor="t">
            <a:spAutoFit/>
          </a:bodyPr>
          <a:lstStyle/>
          <a:p>
            <a:r>
              <a:rPr lang="zh-CN" altLang="en-US" sz="3600" b="1" dirty="0">
                <a:solidFill>
                  <a:srgbClr val="002060"/>
                </a:solidFill>
                <a:latin typeface="Arial" panose="020B0604020202020204" pitchFamily="34" charset="0"/>
                <a:ea typeface="宋体" panose="02010600030101010101" pitchFamily="2" charset="-122"/>
                <a:sym typeface="Arial" panose="020B0604020202020204" pitchFamily="34" charset="0"/>
              </a:rPr>
              <a:t>探究 如何评价第二次工业革命后整体世界的形成</a:t>
            </a:r>
            <a:endParaRPr lang="zh-CN" altLang="en-US" dirty="0">
              <a:latin typeface="Arial" panose="020B0604020202020204" pitchFamily="34" charset="0"/>
              <a:ea typeface="宋体" panose="02010600030101010101" pitchFamily="2" charset="-122"/>
            </a:endParaRPr>
          </a:p>
        </p:txBody>
      </p:sp>
      <p:sp>
        <p:nvSpPr>
          <p:cNvPr id="17415"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22"/>
          <p:cNvSpPr/>
          <p:nvPr/>
        </p:nvSpPr>
        <p:spPr>
          <a:xfrm>
            <a:off x="-117475" y="2211388"/>
            <a:ext cx="2565400" cy="1322387"/>
          </a:xfrm>
          <a:prstGeom prst="rect">
            <a:avLst/>
          </a:prstGeom>
          <a:noFill/>
          <a:ln w="9525">
            <a:noFill/>
          </a:ln>
        </p:spPr>
        <p:txBody>
          <a:bodyPr wrap="square" anchor="t">
            <a:spAutoFit/>
          </a:bodyPr>
          <a:lstStyle/>
          <a:p>
            <a:pPr algn="ctr"/>
            <a:r>
              <a:rPr lang="zh-CN" altLang="en-US" sz="4000" b="1" dirty="0">
                <a:solidFill>
                  <a:srgbClr val="002060"/>
                </a:solidFill>
                <a:latin typeface="幼圆" panose="02010509060101010101" charset="-122"/>
                <a:ea typeface="幼圆" panose="02010509060101010101" charset="-122"/>
                <a:sym typeface="幼圆" panose="02010509060101010101" charset="-122"/>
              </a:rPr>
              <a:t>评价整体世界形成</a:t>
            </a:r>
          </a:p>
        </p:txBody>
      </p:sp>
      <p:sp>
        <p:nvSpPr>
          <p:cNvPr id="20482" name="左大括号 3"/>
          <p:cNvSpPr/>
          <p:nvPr/>
        </p:nvSpPr>
        <p:spPr>
          <a:xfrm>
            <a:off x="2447925" y="654050"/>
            <a:ext cx="161925" cy="4435475"/>
          </a:xfrm>
          <a:prstGeom prst="leftBrace">
            <a:avLst>
              <a:gd name="adj1" fmla="val 7735"/>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0483" name="文本框 20"/>
          <p:cNvSpPr/>
          <p:nvPr/>
        </p:nvSpPr>
        <p:spPr>
          <a:xfrm>
            <a:off x="2462213" y="792163"/>
            <a:ext cx="7788275" cy="639762"/>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进步性：</a:t>
            </a:r>
            <a:endParaRPr lang="zh-CN" altLang="en-US" dirty="0">
              <a:latin typeface="Arial" panose="020B0604020202020204" pitchFamily="34" charset="0"/>
              <a:ea typeface="宋体" panose="02010600030101010101" pitchFamily="2" charset="-122"/>
            </a:endParaRPr>
          </a:p>
        </p:txBody>
      </p:sp>
      <p:sp>
        <p:nvSpPr>
          <p:cNvPr id="20484" name="文本框 1"/>
          <p:cNvSpPr/>
          <p:nvPr/>
        </p:nvSpPr>
        <p:spPr>
          <a:xfrm>
            <a:off x="2447925" y="3444875"/>
            <a:ext cx="2698750" cy="644525"/>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局限性：</a:t>
            </a:r>
            <a:endParaRPr lang="zh-CN" altLang="en-US" dirty="0">
              <a:latin typeface="Arial" panose="020B0604020202020204" pitchFamily="34" charset="0"/>
              <a:ea typeface="宋体" panose="02010600030101010101" pitchFamily="2" charset="-122"/>
            </a:endParaRPr>
          </a:p>
        </p:txBody>
      </p:sp>
      <p:sp>
        <p:nvSpPr>
          <p:cNvPr id="20494" name="文本框 20493"/>
          <p:cNvSpPr txBox="1"/>
          <p:nvPr/>
        </p:nvSpPr>
        <p:spPr>
          <a:xfrm>
            <a:off x="4268788" y="763588"/>
            <a:ext cx="5668962" cy="639762"/>
          </a:xfrm>
          <a:prstGeom prst="rect">
            <a:avLst/>
          </a:prstGeom>
          <a:noFill/>
          <a:ln w="9525">
            <a:noFill/>
          </a:ln>
        </p:spPr>
        <p:txBody>
          <a:bodyPr wrap="none" anchor="t">
            <a:spAutoFit/>
          </a:bodyPr>
          <a:lstStyle/>
          <a:p>
            <a:r>
              <a:rPr lang="zh-CN" altLang="en-US" sz="3600" b="1" dirty="0">
                <a:solidFill>
                  <a:srgbClr val="002060"/>
                </a:solidFill>
                <a:latin typeface="Arial" panose="020B0604020202020204" pitchFamily="34" charset="0"/>
                <a:ea typeface="宋体" panose="02010600030101010101" pitchFamily="2" charset="-122"/>
                <a:sym typeface="幼圆" panose="02010509060101010101" charset="-122"/>
              </a:rPr>
              <a:t>历史的必然；文明的进步。</a:t>
            </a: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2"/>
          <p:cNvSpPr/>
          <p:nvPr/>
        </p:nvSpPr>
        <p:spPr>
          <a:xfrm>
            <a:off x="4826000" y="2697163"/>
            <a:ext cx="2540000" cy="1463675"/>
          </a:xfrm>
          <a:prstGeom prst="rect">
            <a:avLst/>
          </a:prstGeom>
          <a:noFill/>
          <a:ln w="9525">
            <a:noFill/>
          </a:ln>
        </p:spPr>
        <p:txBody>
          <a:bodyPr wrap="square" anchor="t">
            <a:spAutoFit/>
          </a:bodyPr>
          <a:lstStyle/>
          <a:p>
            <a:r>
              <a:rPr lang="zh-CN" altLang="en-US" b="1" dirty="0">
                <a:solidFill>
                  <a:schemeClr val="bg1"/>
                </a:solidFill>
                <a:latin typeface="Arial" panose="020B0604020202020204" pitchFamily="34" charset="0"/>
                <a:ea typeface="宋体" panose="02010600030101010101" pitchFamily="2" charset="-122"/>
                <a:sym typeface="Arial" panose="020B0604020202020204" pitchFamily="34" charset="0"/>
              </a:rPr>
              <a:t>历史的必然性；</a:t>
            </a:r>
          </a:p>
          <a:p>
            <a:r>
              <a:rPr lang="zh-CN" altLang="en-US" b="1" dirty="0">
                <a:solidFill>
                  <a:schemeClr val="bg1"/>
                </a:solidFill>
                <a:latin typeface="Arial" panose="020B0604020202020204" pitchFamily="34" charset="0"/>
                <a:ea typeface="宋体" panose="02010600030101010101" pitchFamily="2" charset="-122"/>
                <a:sym typeface="Arial" panose="020B0604020202020204" pitchFamily="34" charset="0"/>
              </a:rPr>
              <a:t>文明的进步；</a:t>
            </a:r>
          </a:p>
          <a:p>
            <a:r>
              <a:rPr lang="zh-CN" altLang="en-US" b="1" dirty="0">
                <a:solidFill>
                  <a:schemeClr val="bg1"/>
                </a:solidFill>
                <a:latin typeface="Arial" panose="020B0604020202020204" pitchFamily="34" charset="0"/>
                <a:ea typeface="宋体" panose="02010600030101010101" pitchFamily="2" charset="-122"/>
                <a:sym typeface="Arial" panose="020B0604020202020204" pitchFamily="34" charset="0"/>
              </a:rPr>
              <a:t>不公正不合理的国际秩序；</a:t>
            </a:r>
          </a:p>
          <a:p>
            <a:r>
              <a:rPr lang="zh-CN" altLang="en-US" b="1" dirty="0">
                <a:solidFill>
                  <a:schemeClr val="bg1"/>
                </a:solidFill>
                <a:latin typeface="Arial" panose="020B0604020202020204" pitchFamily="34" charset="0"/>
                <a:ea typeface="宋体" panose="02010600030101010101" pitchFamily="2" charset="-122"/>
                <a:sym typeface="Arial" panose="020B0604020202020204" pitchFamily="34" charset="0"/>
              </a:rPr>
              <a:t>包含着新的矛盾冲突。</a:t>
            </a:r>
            <a:endParaRPr lang="zh-CN" altLang="en-US" dirty="0">
              <a:latin typeface="Arial" panose="020B0604020202020204" pitchFamily="34" charset="0"/>
              <a:ea typeface="宋体" panose="02010600030101010101" pitchFamily="2" charset="-122"/>
            </a:endParaRPr>
          </a:p>
        </p:txBody>
      </p:sp>
      <p:sp>
        <p:nvSpPr>
          <p:cNvPr id="17411" name="文本框 18434"/>
          <p:cNvSpPr txBox="1"/>
          <p:nvPr/>
        </p:nvSpPr>
        <p:spPr>
          <a:xfrm>
            <a:off x="431800" y="1355725"/>
            <a:ext cx="11258550" cy="1383665"/>
          </a:xfrm>
          <a:prstGeom prst="rect">
            <a:avLst/>
          </a:prstGeom>
          <a:noFill/>
          <a:ln w="9525">
            <a:noFill/>
          </a:ln>
        </p:spPr>
        <p:txBody>
          <a:bodyPr wrap="square" anchor="t">
            <a:spAutoFit/>
          </a:bodyPr>
          <a:lstStyle/>
          <a:p>
            <a:pPr indent="266700"/>
            <a:r>
              <a:rPr lang="zh-CN" altLang="en-US" sz="2800" b="1" dirty="0">
                <a:latin typeface="宋体" panose="02010600030101010101" pitchFamily="2" charset="-122"/>
                <a:ea typeface="宋体" panose="02010600030101010101" pitchFamily="2" charset="-122"/>
                <a:sym typeface="宋体" panose="02010600030101010101" pitchFamily="2" charset="-122"/>
              </a:rPr>
              <a:t>全球史观将人类社会的历史作为一个整体来看待。世界各个地区、各种文明逐步打破孤立、分散状态，逐渐融合成密切联系的全球统一体，这种全球一体化进程是历史发展的主要趋势。</a:t>
            </a:r>
            <a:endParaRPr lang="zh-CN" altLang="en-US" sz="2800" b="1" dirty="0">
              <a:latin typeface="Arial" panose="020B0604020202020204" pitchFamily="34" charset="0"/>
              <a:ea typeface="宋体" panose="02010600030101010101" pitchFamily="2" charset="-122"/>
            </a:endParaRPr>
          </a:p>
        </p:txBody>
      </p:sp>
      <p:pic>
        <p:nvPicPr>
          <p:cNvPr id="17412" name="图片 1" descr="027"/>
          <p:cNvPicPr>
            <a:picLocks noChangeAspect="1"/>
          </p:cNvPicPr>
          <p:nvPr/>
        </p:nvPicPr>
        <p:blipFill>
          <a:blip r:embed="rId2" cstate="print"/>
          <a:srcRect b="32678"/>
          <a:stretch>
            <a:fillRect/>
          </a:stretch>
        </p:blipFill>
        <p:spPr>
          <a:xfrm>
            <a:off x="4942205" y="2846705"/>
            <a:ext cx="7004050" cy="3606800"/>
          </a:xfrm>
          <a:prstGeom prst="rect">
            <a:avLst/>
          </a:prstGeom>
          <a:noFill/>
          <a:ln w="9525">
            <a:noFill/>
          </a:ln>
        </p:spPr>
      </p:pic>
      <p:sp>
        <p:nvSpPr>
          <p:cNvPr id="17413" name="文本框 99"/>
          <p:cNvSpPr/>
          <p:nvPr/>
        </p:nvSpPr>
        <p:spPr>
          <a:xfrm>
            <a:off x="583565" y="2897188"/>
            <a:ext cx="4040188" cy="3505200"/>
          </a:xfrm>
          <a:prstGeom prst="rect">
            <a:avLst/>
          </a:prstGeom>
          <a:noFill/>
          <a:ln w="9525">
            <a:noFill/>
          </a:ln>
        </p:spPr>
        <p:txBody>
          <a:bodyPr wrap="square" anchor="t">
            <a:spAutoFit/>
          </a:bodyPr>
          <a:lstStyle/>
          <a:p>
            <a:pPr indent="266700"/>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由于工业产品的增长幅度暂时超过了市场需求的增长幅度，结果导致价格、利润的普遍下降以及经济危机的更加频繁、深刻和持久。</a:t>
            </a:r>
          </a:p>
          <a:p>
            <a:pPr indent="266700" algn="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吴于廑等主编</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世界史</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近代史编</a:t>
            </a:r>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sp>
        <p:nvSpPr>
          <p:cNvPr id="2" name="Text Box 5"/>
          <p:cNvSpPr/>
          <p:nvPr/>
        </p:nvSpPr>
        <p:spPr>
          <a:xfrm>
            <a:off x="20638" y="11113"/>
            <a:ext cx="2490787" cy="1192212"/>
          </a:xfrm>
          <a:prstGeom prst="rect">
            <a:avLst/>
          </a:prstGeom>
          <a:noFill/>
          <a:ln w="9525">
            <a:noFill/>
          </a:ln>
        </p:spPr>
        <p:txBody>
          <a:bodyPr wrap="square" lIns="90170" tIns="46990" rIns="90170" bIns="46990" anchor="t">
            <a:spAutoFit/>
          </a:bodyPr>
          <a:lstStyle/>
          <a:p>
            <a:r>
              <a:rPr lang="zh-CN" altLang="en-US" sz="3600" b="1" dirty="0">
                <a:solidFill>
                  <a:srgbClr val="9900CC"/>
                </a:solidFill>
                <a:latin typeface="华文琥珀" panose="02010800040101010101" pitchFamily="2" charset="-122"/>
                <a:ea typeface="华文彩云" panose="02010800040101010101" charset="-122"/>
                <a:sym typeface="华文琥珀" panose="02010800040101010101" pitchFamily="2" charset="-122"/>
              </a:rPr>
              <a:t>课堂</a:t>
            </a:r>
          </a:p>
          <a:p>
            <a:r>
              <a:rPr lang="zh-CN" altLang="en-US" sz="3600" b="1" dirty="0">
                <a:solidFill>
                  <a:srgbClr val="9900CC"/>
                </a:solidFill>
                <a:latin typeface="华文琥珀" panose="02010800040101010101" pitchFamily="2" charset="-122"/>
                <a:ea typeface="华文彩云" panose="02010800040101010101" charset="-122"/>
                <a:sym typeface="华文琥珀" panose="02010800040101010101" pitchFamily="2" charset="-122"/>
              </a:rPr>
              <a:t>引讨</a:t>
            </a:r>
            <a:endParaRPr lang="zh-CN" altLang="en-US" dirty="0">
              <a:latin typeface="Arial" panose="020B0604020202020204" pitchFamily="34" charset="0"/>
              <a:ea typeface="宋体" panose="02010600030101010101" pitchFamily="2" charset="-122"/>
            </a:endParaRPr>
          </a:p>
        </p:txBody>
      </p:sp>
      <p:sp>
        <p:nvSpPr>
          <p:cNvPr id="17414" name="文本框 1"/>
          <p:cNvSpPr/>
          <p:nvPr/>
        </p:nvSpPr>
        <p:spPr>
          <a:xfrm>
            <a:off x="1158875" y="420688"/>
            <a:ext cx="10787063" cy="639762"/>
          </a:xfrm>
          <a:prstGeom prst="rect">
            <a:avLst/>
          </a:prstGeom>
          <a:noFill/>
          <a:ln w="9525">
            <a:noFill/>
          </a:ln>
        </p:spPr>
        <p:txBody>
          <a:bodyPr wrap="square" anchor="t">
            <a:spAutoFit/>
          </a:bodyPr>
          <a:lstStyle/>
          <a:p>
            <a:r>
              <a:rPr lang="zh-CN" altLang="en-US" sz="3600" b="1" dirty="0">
                <a:solidFill>
                  <a:srgbClr val="002060"/>
                </a:solidFill>
                <a:latin typeface="Arial" panose="020B0604020202020204" pitchFamily="34" charset="0"/>
                <a:ea typeface="宋体" panose="02010600030101010101" pitchFamily="2" charset="-122"/>
                <a:sym typeface="Arial" panose="020B0604020202020204" pitchFamily="34" charset="0"/>
              </a:rPr>
              <a:t>探究 如何评价第二次工业革命后整体世界的形成</a:t>
            </a:r>
            <a:endParaRPr lang="zh-CN" altLang="en-US" dirty="0">
              <a:latin typeface="Arial" panose="020B0604020202020204" pitchFamily="34" charset="0"/>
              <a:ea typeface="宋体" panose="02010600030101010101" pitchFamily="2" charset="-122"/>
            </a:endParaRPr>
          </a:p>
        </p:txBody>
      </p:sp>
      <p:sp>
        <p:nvSpPr>
          <p:cNvPr id="17415"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22"/>
          <p:cNvSpPr/>
          <p:nvPr/>
        </p:nvSpPr>
        <p:spPr>
          <a:xfrm>
            <a:off x="-117475" y="2211388"/>
            <a:ext cx="2565400" cy="1322387"/>
          </a:xfrm>
          <a:prstGeom prst="rect">
            <a:avLst/>
          </a:prstGeom>
          <a:noFill/>
          <a:ln w="9525">
            <a:noFill/>
          </a:ln>
        </p:spPr>
        <p:txBody>
          <a:bodyPr wrap="square" anchor="t">
            <a:spAutoFit/>
          </a:bodyPr>
          <a:lstStyle/>
          <a:p>
            <a:pPr algn="ctr"/>
            <a:r>
              <a:rPr lang="zh-CN" altLang="en-US" sz="4000" b="1" dirty="0">
                <a:solidFill>
                  <a:srgbClr val="002060"/>
                </a:solidFill>
                <a:latin typeface="幼圆" panose="02010509060101010101" charset="-122"/>
                <a:ea typeface="幼圆" panose="02010509060101010101" charset="-122"/>
                <a:sym typeface="幼圆" panose="02010509060101010101" charset="-122"/>
              </a:rPr>
              <a:t>评价整体世界形成</a:t>
            </a:r>
          </a:p>
        </p:txBody>
      </p:sp>
      <p:sp>
        <p:nvSpPr>
          <p:cNvPr id="20482" name="左大括号 3"/>
          <p:cNvSpPr/>
          <p:nvPr/>
        </p:nvSpPr>
        <p:spPr>
          <a:xfrm>
            <a:off x="2447925" y="654050"/>
            <a:ext cx="161925" cy="4435475"/>
          </a:xfrm>
          <a:prstGeom prst="leftBrace">
            <a:avLst>
              <a:gd name="adj1" fmla="val 7735"/>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0483" name="文本框 20"/>
          <p:cNvSpPr/>
          <p:nvPr/>
        </p:nvSpPr>
        <p:spPr>
          <a:xfrm>
            <a:off x="2462213" y="792163"/>
            <a:ext cx="7788275" cy="639762"/>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进步性：</a:t>
            </a:r>
            <a:endParaRPr lang="zh-CN" altLang="en-US" dirty="0">
              <a:latin typeface="Arial" panose="020B0604020202020204" pitchFamily="34" charset="0"/>
              <a:ea typeface="宋体" panose="02010600030101010101" pitchFamily="2" charset="-122"/>
            </a:endParaRPr>
          </a:p>
        </p:txBody>
      </p:sp>
      <p:sp>
        <p:nvSpPr>
          <p:cNvPr id="20484" name="文本框 1"/>
          <p:cNvSpPr/>
          <p:nvPr/>
        </p:nvSpPr>
        <p:spPr>
          <a:xfrm>
            <a:off x="2447925" y="3444875"/>
            <a:ext cx="2698750" cy="644525"/>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局限性：</a:t>
            </a:r>
            <a:endParaRPr lang="zh-CN" altLang="en-US" dirty="0">
              <a:latin typeface="Arial" panose="020B0604020202020204" pitchFamily="34" charset="0"/>
              <a:ea typeface="宋体" panose="02010600030101010101" pitchFamily="2" charset="-122"/>
            </a:endParaRPr>
          </a:p>
        </p:txBody>
      </p:sp>
      <p:sp>
        <p:nvSpPr>
          <p:cNvPr id="20486" name="文本框 2"/>
          <p:cNvSpPr/>
          <p:nvPr/>
        </p:nvSpPr>
        <p:spPr>
          <a:xfrm>
            <a:off x="4057650" y="3168650"/>
            <a:ext cx="2205038" cy="1476375"/>
          </a:xfrm>
          <a:prstGeom prst="rect">
            <a:avLst/>
          </a:prstGeom>
          <a:noFill/>
          <a:ln w="9525">
            <a:noFill/>
          </a:ln>
        </p:spPr>
        <p:txBody>
          <a:bodyPr wrap="square" anchor="t">
            <a:spAutoFit/>
          </a:bodyPr>
          <a:lstStyle/>
          <a:p>
            <a:endParaRPr lang="zh-CN" altLang="en-US" b="1" dirty="0">
              <a:solidFill>
                <a:srgbClr val="002060"/>
              </a:solidFill>
              <a:latin typeface="幼圆" panose="02010509060101010101" charset="-122"/>
              <a:ea typeface="幼圆" panose="02010509060101010101" charset="-122"/>
              <a:sym typeface="幼圆" panose="02010509060101010101" charset="-122"/>
            </a:endParaRPr>
          </a:p>
          <a:p>
            <a:r>
              <a:rPr lang="zh-CN" altLang="en-US" sz="3600" b="1" dirty="0">
                <a:solidFill>
                  <a:srgbClr val="002060"/>
                </a:solidFill>
                <a:latin typeface="幼圆" panose="02010509060101010101" charset="-122"/>
                <a:ea typeface="幼圆" panose="02010509060101010101" charset="-122"/>
                <a:sym typeface="幼圆" panose="02010509060101010101" charset="-122"/>
              </a:rPr>
              <a:t>矛盾冲突</a:t>
            </a:r>
          </a:p>
          <a:p>
            <a:pPr algn="ctr"/>
            <a:r>
              <a:rPr lang="zh-CN" altLang="en-US" sz="3600" b="1" dirty="0">
                <a:solidFill>
                  <a:srgbClr val="002060"/>
                </a:solidFill>
                <a:latin typeface="幼圆" panose="02010509060101010101" charset="-122"/>
                <a:ea typeface="幼圆" panose="02010509060101010101" charset="-122"/>
                <a:sym typeface="幼圆" panose="02010509060101010101" charset="-122"/>
              </a:rPr>
              <a:t>加剧</a:t>
            </a:r>
            <a:endParaRPr lang="zh-CN" altLang="en-US" dirty="0">
              <a:latin typeface="Arial" panose="020B0604020202020204" pitchFamily="34" charset="0"/>
              <a:ea typeface="宋体" panose="02010600030101010101" pitchFamily="2" charset="-122"/>
            </a:endParaRPr>
          </a:p>
        </p:txBody>
      </p:sp>
      <p:sp>
        <p:nvSpPr>
          <p:cNvPr id="20487" name="文本框 4"/>
          <p:cNvSpPr/>
          <p:nvPr/>
        </p:nvSpPr>
        <p:spPr>
          <a:xfrm>
            <a:off x="6262370" y="3690620"/>
            <a:ext cx="3987800" cy="1476375"/>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国际秩序不合理</a:t>
            </a:r>
          </a:p>
          <a:p>
            <a:endParaRPr lang="zh-CN" altLang="en-US" dirty="0">
              <a:latin typeface="Arial" panose="020B0604020202020204" pitchFamily="34" charset="0"/>
              <a:ea typeface="宋体" panose="02010600030101010101" pitchFamily="2" charset="-122"/>
            </a:endParaRPr>
          </a:p>
          <a:p>
            <a:r>
              <a:rPr lang="zh-CN" altLang="en-US" sz="3600" b="1" dirty="0">
                <a:solidFill>
                  <a:srgbClr val="002060"/>
                </a:solidFill>
                <a:latin typeface="幼圆" panose="02010509060101010101" charset="-122"/>
                <a:ea typeface="幼圆" panose="02010509060101010101" charset="-122"/>
                <a:sym typeface="幼圆" panose="02010509060101010101" charset="-122"/>
              </a:rPr>
              <a:t>民族解放运动高涨</a:t>
            </a:r>
            <a:endParaRPr lang="zh-CN" altLang="en-US" sz="3600" dirty="0">
              <a:latin typeface="Arial" panose="020B0604020202020204" pitchFamily="34" charset="0"/>
              <a:ea typeface="宋体" panose="02010600030101010101" pitchFamily="2" charset="-122"/>
            </a:endParaRPr>
          </a:p>
        </p:txBody>
      </p:sp>
      <p:sp>
        <p:nvSpPr>
          <p:cNvPr id="20489" name="左大括号 6"/>
          <p:cNvSpPr/>
          <p:nvPr/>
        </p:nvSpPr>
        <p:spPr>
          <a:xfrm>
            <a:off x="6108700" y="2310130"/>
            <a:ext cx="153670" cy="4071620"/>
          </a:xfrm>
          <a:prstGeom prst="leftBrace">
            <a:avLst>
              <a:gd name="adj1" fmla="val 7800"/>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0490" name="文本框 7"/>
          <p:cNvSpPr/>
          <p:nvPr/>
        </p:nvSpPr>
        <p:spPr>
          <a:xfrm>
            <a:off x="6108700" y="2334895"/>
            <a:ext cx="3587750" cy="1198563"/>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生产力与生产关系的矛盾；</a:t>
            </a:r>
            <a:endParaRPr lang="zh-CN" altLang="en-US" dirty="0">
              <a:latin typeface="Arial" panose="020B0604020202020204" pitchFamily="34" charset="0"/>
              <a:ea typeface="宋体" panose="02010600030101010101" pitchFamily="2" charset="-122"/>
            </a:endParaRPr>
          </a:p>
        </p:txBody>
      </p:sp>
      <p:sp>
        <p:nvSpPr>
          <p:cNvPr id="20494" name="文本框 20493"/>
          <p:cNvSpPr txBox="1"/>
          <p:nvPr/>
        </p:nvSpPr>
        <p:spPr>
          <a:xfrm>
            <a:off x="4268788" y="763588"/>
            <a:ext cx="5668962" cy="639762"/>
          </a:xfrm>
          <a:prstGeom prst="rect">
            <a:avLst/>
          </a:prstGeom>
          <a:noFill/>
          <a:ln w="9525">
            <a:noFill/>
          </a:ln>
        </p:spPr>
        <p:txBody>
          <a:bodyPr wrap="none" anchor="t">
            <a:spAutoFit/>
          </a:bodyPr>
          <a:lstStyle/>
          <a:p>
            <a:r>
              <a:rPr lang="zh-CN" altLang="en-US" sz="3600" b="1" dirty="0">
                <a:solidFill>
                  <a:srgbClr val="002060"/>
                </a:solidFill>
                <a:latin typeface="Arial" panose="020B0604020202020204" pitchFamily="34" charset="0"/>
                <a:ea typeface="宋体" panose="02010600030101010101" pitchFamily="2" charset="-122"/>
                <a:sym typeface="幼圆" panose="02010509060101010101" charset="-122"/>
              </a:rPr>
              <a:t>历史的必然；文明的进步。</a:t>
            </a: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文本框 99"/>
          <p:cNvSpPr/>
          <p:nvPr/>
        </p:nvSpPr>
        <p:spPr>
          <a:xfrm>
            <a:off x="654050" y="4070350"/>
            <a:ext cx="10883900" cy="2225675"/>
          </a:xfrm>
          <a:prstGeom prst="rect">
            <a:avLst/>
          </a:prstGeom>
          <a:noFill/>
          <a:ln w="9525">
            <a:noFill/>
          </a:ln>
        </p:spPr>
        <p:txBody>
          <a:bodyPr wrap="square" anchor="t">
            <a:spAutoFit/>
          </a:bodyPr>
          <a:lstStyle/>
          <a:p>
            <a:r>
              <a:rPr lang="en-US" altLang="zh-CN"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1899</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年</a:t>
            </a:r>
            <a:r>
              <a:rPr lang="en-US" altLang="zh-CN" sz="2800" b="1" dirty="0">
                <a:solidFill>
                  <a:srgbClr val="000000"/>
                </a:solidFill>
                <a:latin typeface="宋体" panose="02010600030101010101" pitchFamily="2" charset="-122"/>
                <a:ea typeface="宋体" panose="02010600030101010101" pitchFamily="2" charset="-122"/>
                <a:sym typeface="Times New Roman" panose="02020603050405020304" pitchFamily="2"/>
              </a:rPr>
              <a:t>12</a:t>
            </a:r>
            <a:r>
              <a:rPr lang="zh-CN" altLang="en-US" sz="2800" b="1" dirty="0">
                <a:solidFill>
                  <a:srgbClr val="000000"/>
                </a:solidFill>
                <a:latin typeface="宋体" panose="02010600030101010101" pitchFamily="2" charset="-122"/>
                <a:ea typeface="宋体" panose="02010600030101010101" pitchFamily="2" charset="-122"/>
                <a:sym typeface="宋体" panose="02010600030101010101" pitchFamily="2" charset="-122"/>
              </a:rPr>
              <a:t>月，德国外长皮洛夫在议会的一次演说中说：“我们不能容忍任何外国，任何国外的主神向我们说道：‘怎么办？世界已分割完了！’我们不愿阻挠任何人，但我们也不容许任何人妨碍我们的道路。</a:t>
            </a:r>
            <a:r>
              <a:rPr lang="zh-CN" altLang="en-US" sz="2800" b="1" dirty="0">
                <a:solidFill>
                  <a:schemeClr val="hlink"/>
                </a:solidFill>
                <a:latin typeface="宋体" panose="02010600030101010101" pitchFamily="2" charset="-122"/>
                <a:ea typeface="宋体" panose="02010600030101010101" pitchFamily="2" charset="-122"/>
                <a:sym typeface="宋体" panose="02010600030101010101" pitchFamily="2" charset="-122"/>
              </a:rPr>
              <a:t>我们不愿消极地站在旁边</a:t>
            </a:r>
            <a:r>
              <a:rPr lang="en-US" altLang="zh-CN" sz="2800" b="1" dirty="0">
                <a:solidFill>
                  <a:schemeClr val="hlink"/>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chemeClr val="hlink"/>
                </a:solidFill>
                <a:latin typeface="宋体" panose="02010600030101010101" pitchFamily="2" charset="-122"/>
                <a:ea typeface="宋体" panose="02010600030101010101" pitchFamily="2" charset="-122"/>
                <a:sym typeface="宋体" panose="02010600030101010101" pitchFamily="2" charset="-122"/>
              </a:rPr>
              <a:t>而让他人分割世界</a:t>
            </a:r>
            <a:r>
              <a:rPr lang="en-US" altLang="zh-CN" sz="2800" b="1" dirty="0">
                <a:solidFill>
                  <a:schemeClr val="hlink"/>
                </a:solidFill>
                <a:latin typeface="宋体" panose="02010600030101010101" pitchFamily="2" charset="-122"/>
                <a:ea typeface="宋体" panose="02010600030101010101" pitchFamily="2" charset="-122"/>
                <a:sym typeface="宋体" panose="02010600030101010101" pitchFamily="2" charset="-122"/>
              </a:rPr>
              <a:t>……</a:t>
            </a:r>
            <a:r>
              <a:rPr lang="zh-CN" altLang="en-US" sz="2800" b="1" dirty="0">
                <a:solidFill>
                  <a:schemeClr val="hlink"/>
                </a:solidFill>
                <a:latin typeface="宋体" panose="02010600030101010101" pitchFamily="2" charset="-122"/>
                <a:ea typeface="宋体" panose="02010600030101010101" pitchFamily="2" charset="-122"/>
                <a:sym typeface="宋体" panose="02010600030101010101" pitchFamily="2" charset="-122"/>
              </a:rPr>
              <a:t>我们在全世界各地有着自己的利益。”</a:t>
            </a:r>
            <a:endParaRPr lang="zh-CN" altLang="en-US" dirty="0">
              <a:solidFill>
                <a:schemeClr val="hlink"/>
              </a:solidFill>
              <a:latin typeface="Arial" panose="020B0604020202020204" pitchFamily="34" charset="0"/>
              <a:ea typeface="宋体" panose="02010600030101010101" pitchFamily="2" charset="-122"/>
            </a:endParaRPr>
          </a:p>
        </p:txBody>
      </p:sp>
      <p:sp>
        <p:nvSpPr>
          <p:cNvPr id="18436"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graphicFrame>
        <p:nvGraphicFramePr>
          <p:cNvPr id="2" name="表格 1"/>
          <p:cNvGraphicFramePr/>
          <p:nvPr/>
        </p:nvGraphicFramePr>
        <p:xfrm>
          <a:off x="654050" y="582295"/>
          <a:ext cx="10291445" cy="3152140"/>
        </p:xfrm>
        <a:graphic>
          <a:graphicData uri="http://schemas.openxmlformats.org/drawingml/2006/table">
            <a:tbl>
              <a:tblPr firstRow="1" bandRow="1">
                <a:tableStyleId>{5C22544A-7EE6-4342-B048-85BDC9FD1C3A}</a:tableStyleId>
              </a:tblPr>
              <a:tblGrid>
                <a:gridCol w="5871845"/>
                <a:gridCol w="1129030"/>
                <a:gridCol w="1158240"/>
                <a:gridCol w="1098550"/>
                <a:gridCol w="1033780"/>
              </a:tblGrid>
              <a:tr h="1088390">
                <a:tc>
                  <a:txBody>
                    <a:bodyPr/>
                    <a:lstStyle/>
                    <a:p>
                      <a:pPr algn="ctr">
                        <a:lnSpc>
                          <a:spcPct val="90000"/>
                        </a:lnSpc>
                        <a:buNone/>
                      </a:pPr>
                      <a:r>
                        <a:rPr lang="zh-CN" altLang="en-US" sz="3200" b="1"/>
                        <a:t>项目</a:t>
                      </a:r>
                    </a:p>
                  </a:txBody>
                  <a:tcPr anchor="ctr"/>
                </a:tc>
                <a:tc>
                  <a:txBody>
                    <a:bodyPr/>
                    <a:lstStyle/>
                    <a:p>
                      <a:pPr algn="ctr">
                        <a:lnSpc>
                          <a:spcPct val="90000"/>
                        </a:lnSpc>
                        <a:buNone/>
                      </a:pPr>
                      <a:r>
                        <a:rPr lang="zh-CN" altLang="en-US" sz="3200" b="1"/>
                        <a:t>美</a:t>
                      </a:r>
                    </a:p>
                  </a:txBody>
                  <a:tcPr anchor="ctr"/>
                </a:tc>
                <a:tc>
                  <a:txBody>
                    <a:bodyPr/>
                    <a:lstStyle/>
                    <a:p>
                      <a:pPr algn="ctr">
                        <a:lnSpc>
                          <a:spcPct val="90000"/>
                        </a:lnSpc>
                        <a:buNone/>
                      </a:pPr>
                      <a:r>
                        <a:rPr lang="zh-CN" altLang="en-US" sz="3200" b="1"/>
                        <a:t>德</a:t>
                      </a:r>
                    </a:p>
                  </a:txBody>
                  <a:tcPr anchor="ctr"/>
                </a:tc>
                <a:tc>
                  <a:txBody>
                    <a:bodyPr/>
                    <a:lstStyle/>
                    <a:p>
                      <a:pPr algn="ctr">
                        <a:lnSpc>
                          <a:spcPct val="90000"/>
                        </a:lnSpc>
                        <a:buNone/>
                      </a:pPr>
                      <a:r>
                        <a:rPr lang="zh-CN" altLang="en-US" sz="3200" b="1"/>
                        <a:t>英</a:t>
                      </a:r>
                    </a:p>
                  </a:txBody>
                  <a:tcPr anchor="ctr"/>
                </a:tc>
                <a:tc>
                  <a:txBody>
                    <a:bodyPr/>
                    <a:lstStyle/>
                    <a:p>
                      <a:pPr algn="ctr">
                        <a:lnSpc>
                          <a:spcPct val="90000"/>
                        </a:lnSpc>
                        <a:buNone/>
                      </a:pPr>
                      <a:r>
                        <a:rPr lang="zh-CN" altLang="en-US" sz="3200" b="1"/>
                        <a:t>法</a:t>
                      </a:r>
                    </a:p>
                  </a:txBody>
                  <a:tcPr anchor="ctr"/>
                </a:tc>
              </a:tr>
              <a:tr h="1031240">
                <a:tc>
                  <a:txBody>
                    <a:bodyPr/>
                    <a:lstStyle/>
                    <a:p>
                      <a:pPr algn="ctr">
                        <a:lnSpc>
                          <a:spcPct val="90000"/>
                        </a:lnSpc>
                        <a:buNone/>
                      </a:pPr>
                      <a:r>
                        <a:rPr lang="en-US" altLang="zh-CN" sz="3200" b="1"/>
                        <a:t>1913</a:t>
                      </a:r>
                      <a:r>
                        <a:rPr lang="zh-CN" altLang="en-US" sz="3200" b="1"/>
                        <a:t>年四国工业产量排名</a:t>
                      </a:r>
                    </a:p>
                  </a:txBody>
                  <a:tcPr anchor="ctr"/>
                </a:tc>
                <a:tc>
                  <a:txBody>
                    <a:bodyPr/>
                    <a:lstStyle/>
                    <a:p>
                      <a:pPr algn="ctr">
                        <a:lnSpc>
                          <a:spcPct val="90000"/>
                        </a:lnSpc>
                        <a:buNone/>
                      </a:pPr>
                      <a:r>
                        <a:rPr lang="en-US" altLang="zh-CN" sz="3200" b="1"/>
                        <a:t>1</a:t>
                      </a:r>
                    </a:p>
                  </a:txBody>
                  <a:tcPr anchor="ctr"/>
                </a:tc>
                <a:tc>
                  <a:txBody>
                    <a:bodyPr/>
                    <a:lstStyle/>
                    <a:p>
                      <a:pPr algn="ctr">
                        <a:lnSpc>
                          <a:spcPct val="90000"/>
                        </a:lnSpc>
                        <a:buNone/>
                      </a:pPr>
                      <a:r>
                        <a:rPr lang="en-US" altLang="zh-CN" sz="3200" b="1"/>
                        <a:t>2</a:t>
                      </a:r>
                    </a:p>
                  </a:txBody>
                  <a:tcPr anchor="ctr"/>
                </a:tc>
                <a:tc>
                  <a:txBody>
                    <a:bodyPr/>
                    <a:lstStyle/>
                    <a:p>
                      <a:pPr algn="ctr">
                        <a:lnSpc>
                          <a:spcPct val="90000"/>
                        </a:lnSpc>
                        <a:buNone/>
                      </a:pPr>
                      <a:r>
                        <a:rPr lang="en-US" altLang="zh-CN" sz="3200" b="1"/>
                        <a:t>3</a:t>
                      </a:r>
                    </a:p>
                  </a:txBody>
                  <a:tcPr anchor="ctr"/>
                </a:tc>
                <a:tc>
                  <a:txBody>
                    <a:bodyPr/>
                    <a:lstStyle/>
                    <a:p>
                      <a:pPr algn="ctr">
                        <a:lnSpc>
                          <a:spcPct val="90000"/>
                        </a:lnSpc>
                        <a:buNone/>
                      </a:pPr>
                      <a:r>
                        <a:rPr lang="en-US" altLang="zh-CN" sz="3200" b="1"/>
                        <a:t>4</a:t>
                      </a:r>
                    </a:p>
                  </a:txBody>
                  <a:tcPr anchor="ctr"/>
                </a:tc>
              </a:tr>
              <a:tr h="1032510">
                <a:tc>
                  <a:txBody>
                    <a:bodyPr/>
                    <a:lstStyle/>
                    <a:p>
                      <a:pPr algn="ctr">
                        <a:lnSpc>
                          <a:spcPct val="90000"/>
                        </a:lnSpc>
                        <a:buNone/>
                      </a:pPr>
                      <a:r>
                        <a:rPr lang="en-US" altLang="zh-CN" sz="3200" b="1"/>
                        <a:t>1913</a:t>
                      </a:r>
                      <a:r>
                        <a:rPr lang="zh-CN" altLang="en-US" sz="3200" b="1"/>
                        <a:t>年四国殖民地面积排名</a:t>
                      </a:r>
                    </a:p>
                  </a:txBody>
                  <a:tcPr anchor="ctr"/>
                </a:tc>
                <a:tc>
                  <a:txBody>
                    <a:bodyPr/>
                    <a:lstStyle/>
                    <a:p>
                      <a:pPr algn="ctr">
                        <a:lnSpc>
                          <a:spcPct val="90000"/>
                        </a:lnSpc>
                        <a:buNone/>
                      </a:pPr>
                      <a:r>
                        <a:rPr lang="en-US" altLang="zh-CN" sz="3200" b="1"/>
                        <a:t>4</a:t>
                      </a:r>
                    </a:p>
                  </a:txBody>
                  <a:tcPr anchor="ctr"/>
                </a:tc>
                <a:tc>
                  <a:txBody>
                    <a:bodyPr/>
                    <a:lstStyle/>
                    <a:p>
                      <a:pPr algn="ctr">
                        <a:lnSpc>
                          <a:spcPct val="90000"/>
                        </a:lnSpc>
                        <a:buNone/>
                      </a:pPr>
                      <a:r>
                        <a:rPr lang="en-US" altLang="zh-CN" sz="3200" b="1"/>
                        <a:t>3</a:t>
                      </a:r>
                    </a:p>
                  </a:txBody>
                  <a:tcPr anchor="ctr"/>
                </a:tc>
                <a:tc>
                  <a:txBody>
                    <a:bodyPr/>
                    <a:lstStyle/>
                    <a:p>
                      <a:pPr algn="ctr">
                        <a:lnSpc>
                          <a:spcPct val="90000"/>
                        </a:lnSpc>
                        <a:buNone/>
                      </a:pPr>
                      <a:r>
                        <a:rPr lang="en-US" altLang="zh-CN" sz="3200" b="1"/>
                        <a:t>1</a:t>
                      </a:r>
                    </a:p>
                  </a:txBody>
                  <a:tcPr anchor="ctr"/>
                </a:tc>
                <a:tc>
                  <a:txBody>
                    <a:bodyPr/>
                    <a:lstStyle/>
                    <a:p>
                      <a:pPr algn="ctr">
                        <a:lnSpc>
                          <a:spcPct val="90000"/>
                        </a:lnSpc>
                        <a:buNone/>
                      </a:pPr>
                      <a:r>
                        <a:rPr lang="en-US" altLang="zh-CN" sz="3200" b="1"/>
                        <a:t>2</a:t>
                      </a:r>
                    </a:p>
                  </a:txBody>
                  <a:tcPr anchor="ctr"/>
                </a:tc>
              </a:tr>
            </a:tbl>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5"/>
          <p:cNvSpPr/>
          <p:nvPr/>
        </p:nvSpPr>
        <p:spPr>
          <a:xfrm>
            <a:off x="1536700" y="769938"/>
            <a:ext cx="9118600" cy="924560"/>
          </a:xfrm>
          <a:prstGeom prst="rect">
            <a:avLst/>
          </a:prstGeom>
          <a:noFill/>
          <a:ln w="9525">
            <a:noFill/>
          </a:ln>
        </p:spPr>
        <p:txBody>
          <a:bodyPr wrap="square" lIns="90170" tIns="46990" rIns="90170" bIns="46990" anchor="t">
            <a:spAutoFit/>
          </a:bodyPr>
          <a:lstStyle/>
          <a:p>
            <a:pPr algn="ctr"/>
            <a:r>
              <a:rPr lang="zh-CN" altLang="en-US" sz="54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课程标准</a:t>
            </a:r>
          </a:p>
        </p:txBody>
      </p:sp>
      <p:sp>
        <p:nvSpPr>
          <p:cNvPr id="6146" name="文本框 99"/>
          <p:cNvSpPr/>
          <p:nvPr/>
        </p:nvSpPr>
        <p:spPr>
          <a:xfrm>
            <a:off x="511175" y="2052638"/>
            <a:ext cx="10588625" cy="2590800"/>
          </a:xfrm>
          <a:prstGeom prst="rect">
            <a:avLst/>
          </a:prstGeom>
          <a:noFill/>
          <a:ln w="9525">
            <a:noFill/>
          </a:ln>
        </p:spPr>
        <p:txBody>
          <a:bodyPr wrap="square" anchor="t">
            <a:spAutoFit/>
          </a:bodyPr>
          <a:lstStyle/>
          <a:p>
            <a:pPr indent="266700"/>
            <a:r>
              <a:rPr lang="zh-CN" altLang="en-US" sz="4000" b="1" dirty="0">
                <a:solidFill>
                  <a:srgbClr val="002060"/>
                </a:solidFill>
                <a:latin typeface="宋体" panose="02010600030101010101" pitchFamily="2" charset="-122"/>
                <a:ea typeface="宋体" panose="02010600030101010101" pitchFamily="2" charset="-122"/>
                <a:sym typeface="宋体" panose="02010600030101010101" pitchFamily="2" charset="-122"/>
              </a:rPr>
              <a:t>了解第二次工业革命的基本史实，</a:t>
            </a:r>
          </a:p>
          <a:p>
            <a:pPr indent="266700"/>
            <a:endParaRPr lang="zh-CN" altLang="en-US" sz="4400" b="1" dirty="0">
              <a:solidFill>
                <a:srgbClr val="002060"/>
              </a:solidFill>
              <a:latin typeface="宋体" panose="02010600030101010101" pitchFamily="2" charset="-122"/>
              <a:ea typeface="宋体" panose="02010600030101010101" pitchFamily="2" charset="-122"/>
              <a:sym typeface="宋体" panose="02010600030101010101" pitchFamily="2" charset="-122"/>
            </a:endParaRPr>
          </a:p>
          <a:p>
            <a:pPr indent="266700"/>
            <a:endParaRPr lang="zh-CN" altLang="en-US" sz="4000" b="1" dirty="0">
              <a:solidFill>
                <a:srgbClr val="002060"/>
              </a:solidFill>
              <a:latin typeface="宋体" panose="02010600030101010101" pitchFamily="2" charset="-122"/>
              <a:ea typeface="宋体" panose="02010600030101010101" pitchFamily="2" charset="-122"/>
              <a:sym typeface="宋体" panose="02010600030101010101" pitchFamily="2" charset="-122"/>
            </a:endParaRPr>
          </a:p>
          <a:p>
            <a:pPr indent="266700"/>
            <a:r>
              <a:rPr lang="zh-CN" altLang="en-US" sz="4000" b="1" dirty="0">
                <a:solidFill>
                  <a:srgbClr val="002060"/>
                </a:solidFill>
                <a:latin typeface="宋体" panose="02010600030101010101" pitchFamily="2" charset="-122"/>
                <a:ea typeface="宋体" panose="02010600030101010101" pitchFamily="2" charset="-122"/>
                <a:sym typeface="宋体" panose="02010600030101010101" pitchFamily="2" charset="-122"/>
              </a:rPr>
              <a:t>探讨其对资本主义世界市场发展的影响。</a:t>
            </a:r>
            <a:endParaRPr lang="zh-CN" altLang="en-US" dirty="0">
              <a:latin typeface="Arial" panose="020B0604020202020204" pitchFamily="34" charset="0"/>
              <a:ea typeface="宋体" panose="02010600030101010101" pitchFamily="2" charset="-122"/>
            </a:endParaRPr>
          </a:p>
        </p:txBody>
      </p:sp>
      <p:sp>
        <p:nvSpPr>
          <p:cNvPr id="6148" name="文本框 1"/>
          <p:cNvSpPr/>
          <p:nvPr/>
        </p:nvSpPr>
        <p:spPr>
          <a:xfrm>
            <a:off x="869950" y="2728913"/>
            <a:ext cx="5156200" cy="768350"/>
          </a:xfrm>
          <a:prstGeom prst="rect">
            <a:avLst/>
          </a:prstGeom>
          <a:noFill/>
          <a:ln w="9525">
            <a:noFill/>
          </a:ln>
        </p:spPr>
        <p:txBody>
          <a:bodyPr wrap="square" anchor="t">
            <a:spAutoFit/>
          </a:bodyPr>
          <a:lstStyle/>
          <a:p>
            <a:r>
              <a:rPr lang="zh-CN" altLang="en-US" sz="4400" dirty="0">
                <a:solidFill>
                  <a:srgbClr val="0000FF"/>
                </a:solidFill>
                <a:latin typeface="华文琥珀" panose="02010800040101010101" pitchFamily="2" charset="-122"/>
                <a:ea typeface="华文琥珀" panose="02010800040101010101" pitchFamily="2" charset="-122"/>
                <a:sym typeface="宋体" panose="02010600030101010101" pitchFamily="2" charset="-122"/>
              </a:rPr>
              <a:t>纵向：生产力突破</a:t>
            </a:r>
            <a:endParaRPr lang="zh-CN" altLang="en-US" dirty="0">
              <a:latin typeface="Arial" panose="020B0604020202020204" pitchFamily="34" charset="0"/>
              <a:ea typeface="宋体" panose="02010600030101010101" pitchFamily="2" charset="-122"/>
            </a:endParaRPr>
          </a:p>
        </p:txBody>
      </p:sp>
      <p:sp>
        <p:nvSpPr>
          <p:cNvPr id="6149" name="文本框 2"/>
          <p:cNvSpPr/>
          <p:nvPr/>
        </p:nvSpPr>
        <p:spPr>
          <a:xfrm>
            <a:off x="869950" y="4765675"/>
            <a:ext cx="9683750" cy="768350"/>
          </a:xfrm>
          <a:prstGeom prst="rect">
            <a:avLst/>
          </a:prstGeom>
          <a:noFill/>
          <a:ln w="9525">
            <a:noFill/>
          </a:ln>
        </p:spPr>
        <p:txBody>
          <a:bodyPr wrap="square" anchor="t">
            <a:spAutoFit/>
          </a:bodyPr>
          <a:lstStyle/>
          <a:p>
            <a:r>
              <a:rPr lang="zh-CN" altLang="en-US" sz="4400" dirty="0">
                <a:solidFill>
                  <a:srgbClr val="0000FF"/>
                </a:solidFill>
                <a:latin typeface="华文琥珀" panose="02010800040101010101" pitchFamily="2" charset="-122"/>
                <a:ea typeface="华文琥珀" panose="02010800040101010101" pitchFamily="2" charset="-122"/>
                <a:sym typeface="宋体" panose="02010600030101010101" pitchFamily="2" charset="-122"/>
              </a:rPr>
              <a:t>横向：交往加强</a:t>
            </a:r>
            <a:endParaRPr lang="zh-CN" altLang="en-US" dirty="0">
              <a:latin typeface="Arial" panose="020B0604020202020204" pitchFamily="34" charset="0"/>
              <a:ea typeface="宋体" panose="02010600030101010101" pitchFamily="2" charset="-122"/>
            </a:endParaRP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p:bldP spid="6148" grpId="1" bldLvl="0"/>
      <p:bldP spid="6149"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文本框 22"/>
          <p:cNvSpPr/>
          <p:nvPr/>
        </p:nvSpPr>
        <p:spPr>
          <a:xfrm>
            <a:off x="-117475" y="2211388"/>
            <a:ext cx="2565400" cy="1322387"/>
          </a:xfrm>
          <a:prstGeom prst="rect">
            <a:avLst/>
          </a:prstGeom>
          <a:noFill/>
          <a:ln w="9525">
            <a:noFill/>
          </a:ln>
        </p:spPr>
        <p:txBody>
          <a:bodyPr wrap="square" anchor="t">
            <a:spAutoFit/>
          </a:bodyPr>
          <a:lstStyle/>
          <a:p>
            <a:pPr algn="ctr"/>
            <a:r>
              <a:rPr lang="zh-CN" altLang="en-US" sz="4000" b="1" dirty="0">
                <a:solidFill>
                  <a:srgbClr val="002060"/>
                </a:solidFill>
                <a:latin typeface="幼圆" panose="02010509060101010101" charset="-122"/>
                <a:ea typeface="幼圆" panose="02010509060101010101" charset="-122"/>
                <a:sym typeface="幼圆" panose="02010509060101010101" charset="-122"/>
              </a:rPr>
              <a:t>评价整体世界形成</a:t>
            </a:r>
          </a:p>
        </p:txBody>
      </p:sp>
      <p:sp>
        <p:nvSpPr>
          <p:cNvPr id="20482" name="左大括号 3"/>
          <p:cNvSpPr/>
          <p:nvPr/>
        </p:nvSpPr>
        <p:spPr>
          <a:xfrm>
            <a:off x="2447925" y="654050"/>
            <a:ext cx="161925" cy="4435475"/>
          </a:xfrm>
          <a:prstGeom prst="leftBrace">
            <a:avLst>
              <a:gd name="adj1" fmla="val 7735"/>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0483" name="文本框 20"/>
          <p:cNvSpPr/>
          <p:nvPr/>
        </p:nvSpPr>
        <p:spPr>
          <a:xfrm>
            <a:off x="2462213" y="792163"/>
            <a:ext cx="7788275" cy="639762"/>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进步性：</a:t>
            </a:r>
            <a:endParaRPr lang="zh-CN" altLang="en-US" dirty="0">
              <a:latin typeface="Arial" panose="020B0604020202020204" pitchFamily="34" charset="0"/>
              <a:ea typeface="宋体" panose="02010600030101010101" pitchFamily="2" charset="-122"/>
            </a:endParaRPr>
          </a:p>
        </p:txBody>
      </p:sp>
      <p:sp>
        <p:nvSpPr>
          <p:cNvPr id="20484" name="文本框 1"/>
          <p:cNvSpPr/>
          <p:nvPr/>
        </p:nvSpPr>
        <p:spPr>
          <a:xfrm>
            <a:off x="2447925" y="3444875"/>
            <a:ext cx="2698750" cy="644525"/>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局限性：</a:t>
            </a:r>
            <a:endParaRPr lang="zh-CN" altLang="en-US" dirty="0">
              <a:latin typeface="Arial" panose="020B0604020202020204" pitchFamily="34" charset="0"/>
              <a:ea typeface="宋体" panose="02010600030101010101" pitchFamily="2" charset="-122"/>
            </a:endParaRPr>
          </a:p>
        </p:txBody>
      </p:sp>
      <p:sp>
        <p:nvSpPr>
          <p:cNvPr id="20486" name="文本框 2"/>
          <p:cNvSpPr/>
          <p:nvPr/>
        </p:nvSpPr>
        <p:spPr>
          <a:xfrm>
            <a:off x="4057650" y="3168650"/>
            <a:ext cx="2205038" cy="1476375"/>
          </a:xfrm>
          <a:prstGeom prst="rect">
            <a:avLst/>
          </a:prstGeom>
          <a:noFill/>
          <a:ln w="9525">
            <a:noFill/>
          </a:ln>
        </p:spPr>
        <p:txBody>
          <a:bodyPr wrap="square" anchor="t">
            <a:spAutoFit/>
          </a:bodyPr>
          <a:lstStyle/>
          <a:p>
            <a:endParaRPr lang="zh-CN" altLang="en-US" b="1" dirty="0">
              <a:solidFill>
                <a:srgbClr val="002060"/>
              </a:solidFill>
              <a:latin typeface="幼圆" panose="02010509060101010101" charset="-122"/>
              <a:ea typeface="幼圆" panose="02010509060101010101" charset="-122"/>
              <a:sym typeface="幼圆" panose="02010509060101010101" charset="-122"/>
            </a:endParaRPr>
          </a:p>
          <a:p>
            <a:r>
              <a:rPr lang="zh-CN" altLang="en-US" sz="3600" b="1" dirty="0">
                <a:solidFill>
                  <a:srgbClr val="002060"/>
                </a:solidFill>
                <a:latin typeface="幼圆" panose="02010509060101010101" charset="-122"/>
                <a:ea typeface="幼圆" panose="02010509060101010101" charset="-122"/>
                <a:sym typeface="幼圆" panose="02010509060101010101" charset="-122"/>
              </a:rPr>
              <a:t>矛盾冲突</a:t>
            </a:r>
          </a:p>
          <a:p>
            <a:pPr algn="ctr"/>
            <a:r>
              <a:rPr lang="zh-CN" altLang="en-US" sz="3600" b="1" dirty="0">
                <a:solidFill>
                  <a:srgbClr val="002060"/>
                </a:solidFill>
                <a:latin typeface="幼圆" panose="02010509060101010101" charset="-122"/>
                <a:ea typeface="幼圆" panose="02010509060101010101" charset="-122"/>
                <a:sym typeface="幼圆" panose="02010509060101010101" charset="-122"/>
              </a:rPr>
              <a:t>加剧</a:t>
            </a:r>
            <a:endParaRPr lang="zh-CN" altLang="en-US" dirty="0">
              <a:latin typeface="Arial" panose="020B0604020202020204" pitchFamily="34" charset="0"/>
              <a:ea typeface="宋体" panose="02010600030101010101" pitchFamily="2" charset="-122"/>
            </a:endParaRPr>
          </a:p>
        </p:txBody>
      </p:sp>
      <p:sp>
        <p:nvSpPr>
          <p:cNvPr id="20487" name="文本框 4"/>
          <p:cNvSpPr/>
          <p:nvPr/>
        </p:nvSpPr>
        <p:spPr>
          <a:xfrm>
            <a:off x="6116320" y="3444875"/>
            <a:ext cx="3987800" cy="1476375"/>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国际秩序不合理</a:t>
            </a:r>
          </a:p>
          <a:p>
            <a:endParaRPr lang="zh-CN" altLang="en-US" dirty="0">
              <a:latin typeface="Arial" panose="020B0604020202020204" pitchFamily="34" charset="0"/>
              <a:ea typeface="宋体" panose="02010600030101010101" pitchFamily="2" charset="-122"/>
            </a:endParaRPr>
          </a:p>
          <a:p>
            <a:r>
              <a:rPr lang="zh-CN" altLang="en-US" sz="3600" b="1" dirty="0">
                <a:solidFill>
                  <a:srgbClr val="002060"/>
                </a:solidFill>
                <a:latin typeface="幼圆" panose="02010509060101010101" charset="-122"/>
                <a:ea typeface="幼圆" panose="02010509060101010101" charset="-122"/>
                <a:sym typeface="幼圆" panose="02010509060101010101" charset="-122"/>
              </a:rPr>
              <a:t>民族解放运动高涨</a:t>
            </a:r>
            <a:endParaRPr lang="zh-CN" altLang="en-US" sz="3600" dirty="0">
              <a:latin typeface="Arial" panose="020B0604020202020204" pitchFamily="34" charset="0"/>
              <a:ea typeface="宋体" panose="02010600030101010101" pitchFamily="2" charset="-122"/>
            </a:endParaRPr>
          </a:p>
        </p:txBody>
      </p:sp>
      <p:sp>
        <p:nvSpPr>
          <p:cNvPr id="20489" name="左大括号 6"/>
          <p:cNvSpPr/>
          <p:nvPr/>
        </p:nvSpPr>
        <p:spPr>
          <a:xfrm>
            <a:off x="6108700" y="2310130"/>
            <a:ext cx="153670" cy="4071620"/>
          </a:xfrm>
          <a:prstGeom prst="leftBrace">
            <a:avLst>
              <a:gd name="adj1" fmla="val 7800"/>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0490" name="文本框 7"/>
          <p:cNvSpPr/>
          <p:nvPr/>
        </p:nvSpPr>
        <p:spPr>
          <a:xfrm>
            <a:off x="6159500" y="1982470"/>
            <a:ext cx="3587750" cy="1198563"/>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生产力与生产关系的矛盾；</a:t>
            </a:r>
            <a:endParaRPr lang="zh-CN" altLang="en-US" dirty="0">
              <a:latin typeface="Arial" panose="020B0604020202020204" pitchFamily="34" charset="0"/>
              <a:ea typeface="宋体" panose="02010600030101010101" pitchFamily="2" charset="-122"/>
            </a:endParaRPr>
          </a:p>
        </p:txBody>
      </p:sp>
      <p:sp>
        <p:nvSpPr>
          <p:cNvPr id="20491" name="文本框 8"/>
          <p:cNvSpPr/>
          <p:nvPr/>
        </p:nvSpPr>
        <p:spPr>
          <a:xfrm>
            <a:off x="6286500" y="5087938"/>
            <a:ext cx="3646488" cy="1753235"/>
          </a:xfrm>
          <a:prstGeom prst="rect">
            <a:avLst/>
          </a:prstGeom>
          <a:noFill/>
          <a:ln w="9525">
            <a:noFill/>
          </a:ln>
        </p:spPr>
        <p:txBody>
          <a:bodyPr wrap="square" anchor="t">
            <a:spAutoFit/>
          </a:bodyPr>
          <a:lstStyle/>
          <a:p>
            <a:r>
              <a:rPr lang="zh-CN" altLang="en-US" sz="3600" b="1" dirty="0">
                <a:solidFill>
                  <a:srgbClr val="002060"/>
                </a:solidFill>
                <a:latin typeface="幼圆" panose="02010509060101010101" charset="-122"/>
                <a:ea typeface="幼圆" panose="02010509060101010101" charset="-122"/>
                <a:sym typeface="幼圆" panose="02010509060101010101" charset="-122"/>
              </a:rPr>
              <a:t>资本主义经济政治发展不平衡 </a:t>
            </a:r>
          </a:p>
          <a:p>
            <a:r>
              <a:rPr lang="zh-CN" altLang="en-US" sz="3600" b="1" dirty="0">
                <a:solidFill>
                  <a:srgbClr val="002060"/>
                </a:solidFill>
                <a:latin typeface="幼圆" panose="02010509060101010101" charset="-122"/>
                <a:ea typeface="幼圆" panose="02010509060101010101" charset="-122"/>
                <a:sym typeface="幼圆" panose="02010509060101010101" charset="-122"/>
              </a:rPr>
              <a:t>争夺殖民地</a:t>
            </a:r>
            <a:endParaRPr lang="zh-CN" altLang="en-US" dirty="0">
              <a:latin typeface="Arial" panose="020B0604020202020204" pitchFamily="34" charset="0"/>
              <a:ea typeface="宋体" panose="02010600030101010101" pitchFamily="2" charset="-122"/>
            </a:endParaRPr>
          </a:p>
        </p:txBody>
      </p:sp>
      <p:sp>
        <p:nvSpPr>
          <p:cNvPr id="20492" name="右大括号 9"/>
          <p:cNvSpPr/>
          <p:nvPr/>
        </p:nvSpPr>
        <p:spPr>
          <a:xfrm>
            <a:off x="9747250" y="981710"/>
            <a:ext cx="309880" cy="5598795"/>
          </a:xfrm>
          <a:prstGeom prst="rightBrace">
            <a:avLst>
              <a:gd name="adj1" fmla="val 7791"/>
              <a:gd name="adj2" fmla="val 50000"/>
            </a:avLst>
          </a:prstGeom>
          <a:noFill/>
          <a:ln w="57150" cap="flat" cmpd="sng">
            <a:solidFill>
              <a:srgbClr val="002060"/>
            </a:solidFill>
            <a:prstDash val="solid"/>
            <a:round/>
            <a:headEnd type="none" w="med" len="med"/>
            <a:tailEnd type="none" w="med" len="med"/>
          </a:ln>
        </p:spPr>
        <p:txBody>
          <a:bodyPr anchor="ctr"/>
          <a:lstStyle/>
          <a:p>
            <a:pPr algn="ctr"/>
            <a:endParaRPr lang="zh-CN" altLang="en-US" dirty="0">
              <a:latin typeface="宋体" panose="02010600030101010101" pitchFamily="2" charset="-122"/>
              <a:ea typeface="宋体" panose="02010600030101010101" pitchFamily="2" charset="-122"/>
              <a:sym typeface="宋体" panose="02010600030101010101" pitchFamily="2" charset="-122"/>
            </a:endParaRPr>
          </a:p>
        </p:txBody>
      </p:sp>
      <p:sp>
        <p:nvSpPr>
          <p:cNvPr id="20493" name="文本框 10"/>
          <p:cNvSpPr/>
          <p:nvPr/>
        </p:nvSpPr>
        <p:spPr>
          <a:xfrm>
            <a:off x="9932988" y="3181350"/>
            <a:ext cx="2236787" cy="1200150"/>
          </a:xfrm>
          <a:prstGeom prst="rect">
            <a:avLst/>
          </a:prstGeom>
          <a:noFill/>
          <a:ln w="9525">
            <a:noFill/>
          </a:ln>
        </p:spPr>
        <p:txBody>
          <a:bodyPr wrap="square" anchor="t">
            <a:spAutoFit/>
          </a:bodyPr>
          <a:lstStyle/>
          <a:p>
            <a:pPr algn="ctr"/>
            <a:r>
              <a:rPr lang="zh-CN" altLang="en-US" sz="3600" b="1" dirty="0">
                <a:solidFill>
                  <a:srgbClr val="002060"/>
                </a:solidFill>
                <a:latin typeface="幼圆" panose="02010509060101010101" charset="-122"/>
                <a:ea typeface="幼圆" panose="02010509060101010101" charset="-122"/>
                <a:sym typeface="幼圆" panose="02010509060101010101" charset="-122"/>
              </a:rPr>
              <a:t>机遇挑战</a:t>
            </a:r>
          </a:p>
          <a:p>
            <a:pPr algn="ctr"/>
            <a:r>
              <a:rPr lang="zh-CN" altLang="en-US" sz="3600" b="1" dirty="0">
                <a:solidFill>
                  <a:srgbClr val="002060"/>
                </a:solidFill>
                <a:latin typeface="幼圆" panose="02010509060101010101" charset="-122"/>
                <a:ea typeface="幼圆" panose="02010509060101010101" charset="-122"/>
                <a:sym typeface="幼圆" panose="02010509060101010101" charset="-122"/>
              </a:rPr>
              <a:t>并存</a:t>
            </a:r>
            <a:endParaRPr lang="zh-CN" altLang="en-US" dirty="0">
              <a:latin typeface="Arial" panose="020B0604020202020204" pitchFamily="34" charset="0"/>
              <a:ea typeface="宋体" panose="02010600030101010101" pitchFamily="2" charset="-122"/>
            </a:endParaRPr>
          </a:p>
        </p:txBody>
      </p:sp>
      <p:sp>
        <p:nvSpPr>
          <p:cNvPr id="20494" name="文本框 20493"/>
          <p:cNvSpPr txBox="1"/>
          <p:nvPr/>
        </p:nvSpPr>
        <p:spPr>
          <a:xfrm>
            <a:off x="4264343" y="792163"/>
            <a:ext cx="5668962" cy="639762"/>
          </a:xfrm>
          <a:prstGeom prst="rect">
            <a:avLst/>
          </a:prstGeom>
          <a:noFill/>
          <a:ln w="9525">
            <a:noFill/>
          </a:ln>
        </p:spPr>
        <p:txBody>
          <a:bodyPr wrap="none" anchor="t">
            <a:spAutoFit/>
          </a:bodyPr>
          <a:lstStyle/>
          <a:p>
            <a:r>
              <a:rPr lang="zh-CN" altLang="en-US" sz="3600" b="1" dirty="0">
                <a:solidFill>
                  <a:srgbClr val="002060"/>
                </a:solidFill>
                <a:latin typeface="Arial" panose="020B0604020202020204" pitchFamily="34" charset="0"/>
                <a:ea typeface="宋体" panose="02010600030101010101" pitchFamily="2" charset="-122"/>
                <a:sym typeface="幼圆" panose="02010509060101010101" charset="-122"/>
              </a:rPr>
              <a:t>历史的必然；文明的进步。</a:t>
            </a:r>
          </a:p>
        </p:txBody>
      </p:sp>
      <p:sp>
        <p:nvSpPr>
          <p:cNvPr id="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bldLvl="0" animBg="1"/>
      <p:bldP spid="20493" grpId="0"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5" name="直接箭头连接符 3"/>
          <p:cNvCxnSpPr/>
          <p:nvPr/>
        </p:nvCxnSpPr>
        <p:spPr>
          <a:xfrm flipH="1" flipV="1">
            <a:off x="2592388" y="955675"/>
            <a:ext cx="30162" cy="4910138"/>
          </a:xfrm>
          <a:prstGeom prst="straightConnector1">
            <a:avLst/>
          </a:prstGeom>
          <a:ln w="57150" cap="flat" cmpd="sng">
            <a:solidFill>
              <a:srgbClr val="1F3864"/>
            </a:solidFill>
            <a:prstDash val="solid"/>
            <a:round/>
            <a:headEnd type="none" w="med" len="med"/>
            <a:tailEnd type="arrow" w="med" len="med"/>
          </a:ln>
        </p:spPr>
      </p:cxnSp>
      <p:cxnSp>
        <p:nvCxnSpPr>
          <p:cNvPr id="21506" name="直接箭头连接符 4"/>
          <p:cNvCxnSpPr/>
          <p:nvPr/>
        </p:nvCxnSpPr>
        <p:spPr>
          <a:xfrm flipV="1">
            <a:off x="2770188" y="5856288"/>
            <a:ext cx="8926512" cy="9525"/>
          </a:xfrm>
          <a:prstGeom prst="straightConnector1">
            <a:avLst/>
          </a:prstGeom>
          <a:ln w="57150" cap="flat" cmpd="sng">
            <a:solidFill>
              <a:srgbClr val="002060"/>
            </a:solidFill>
            <a:prstDash val="solid"/>
            <a:round/>
            <a:headEnd type="none" w="med" len="med"/>
            <a:tailEnd type="arrow" w="med" len="med"/>
          </a:ln>
        </p:spPr>
      </p:cxnSp>
      <p:cxnSp>
        <p:nvCxnSpPr>
          <p:cNvPr id="21507" name="直接箭头连接符 5"/>
          <p:cNvCxnSpPr/>
          <p:nvPr/>
        </p:nvCxnSpPr>
        <p:spPr>
          <a:xfrm flipV="1">
            <a:off x="2622550" y="1265238"/>
            <a:ext cx="6518275" cy="4606925"/>
          </a:xfrm>
          <a:prstGeom prst="straightConnector1">
            <a:avLst/>
          </a:prstGeom>
          <a:ln w="57150" cap="flat" cmpd="sng">
            <a:solidFill>
              <a:srgbClr val="FF0000"/>
            </a:solidFill>
            <a:prstDash val="solid"/>
            <a:round/>
            <a:headEnd type="none" w="med" len="med"/>
            <a:tailEnd type="arrow" w="med" len="med"/>
          </a:ln>
        </p:spPr>
      </p:cxnSp>
      <p:sp>
        <p:nvSpPr>
          <p:cNvPr id="21508" name="直接连接符 6"/>
          <p:cNvSpPr/>
          <p:nvPr/>
        </p:nvSpPr>
        <p:spPr>
          <a:xfrm flipV="1">
            <a:off x="2622550" y="2663825"/>
            <a:ext cx="4518025" cy="6350"/>
          </a:xfrm>
          <a:prstGeom prst="line">
            <a:avLst/>
          </a:prstGeom>
          <a:ln w="6350" cap="flat" cmpd="sng">
            <a:solidFill>
              <a:schemeClr val="accent1"/>
            </a:solidFill>
            <a:prstDash val="dash"/>
            <a:round/>
            <a:headEnd type="none" w="med" len="med"/>
            <a:tailEnd type="none" w="med" len="med"/>
          </a:ln>
        </p:spPr>
      </p:sp>
      <p:sp>
        <p:nvSpPr>
          <p:cNvPr id="21509" name="直接连接符 7"/>
          <p:cNvSpPr/>
          <p:nvPr/>
        </p:nvSpPr>
        <p:spPr>
          <a:xfrm flipV="1">
            <a:off x="2592388" y="1636713"/>
            <a:ext cx="5843587" cy="41275"/>
          </a:xfrm>
          <a:prstGeom prst="line">
            <a:avLst/>
          </a:prstGeom>
          <a:ln w="6350" cap="flat" cmpd="sng">
            <a:solidFill>
              <a:schemeClr val="accent1"/>
            </a:solidFill>
            <a:prstDash val="dash"/>
            <a:round/>
            <a:headEnd type="none" w="med" len="med"/>
            <a:tailEnd type="none" w="med" len="med"/>
          </a:ln>
        </p:spPr>
      </p:sp>
      <p:sp>
        <p:nvSpPr>
          <p:cNvPr id="21510" name="直接连接符 8"/>
          <p:cNvSpPr/>
          <p:nvPr/>
        </p:nvSpPr>
        <p:spPr>
          <a:xfrm>
            <a:off x="2622550" y="3562350"/>
            <a:ext cx="3178175" cy="28575"/>
          </a:xfrm>
          <a:prstGeom prst="line">
            <a:avLst/>
          </a:prstGeom>
          <a:ln w="6350" cap="flat" cmpd="sng">
            <a:solidFill>
              <a:schemeClr val="accent1"/>
            </a:solidFill>
            <a:prstDash val="dash"/>
            <a:round/>
            <a:headEnd type="none" w="med" len="med"/>
            <a:tailEnd type="none" w="med" len="med"/>
          </a:ln>
        </p:spPr>
      </p:sp>
      <p:sp>
        <p:nvSpPr>
          <p:cNvPr id="21511" name="直接连接符 9"/>
          <p:cNvSpPr/>
          <p:nvPr/>
        </p:nvSpPr>
        <p:spPr>
          <a:xfrm>
            <a:off x="2592388" y="4575175"/>
            <a:ext cx="1706562" cy="15875"/>
          </a:xfrm>
          <a:prstGeom prst="line">
            <a:avLst/>
          </a:prstGeom>
          <a:ln w="6350" cap="flat" cmpd="sng">
            <a:solidFill>
              <a:schemeClr val="accent1"/>
            </a:solidFill>
            <a:prstDash val="dash"/>
            <a:round/>
            <a:headEnd type="none" w="med" len="med"/>
            <a:tailEnd type="none" w="med" len="med"/>
          </a:ln>
        </p:spPr>
      </p:sp>
      <p:sp>
        <p:nvSpPr>
          <p:cNvPr id="21512" name="直接连接符 10"/>
          <p:cNvSpPr/>
          <p:nvPr/>
        </p:nvSpPr>
        <p:spPr>
          <a:xfrm flipH="1">
            <a:off x="4476750" y="4591050"/>
            <a:ext cx="0" cy="1266825"/>
          </a:xfrm>
          <a:prstGeom prst="line">
            <a:avLst/>
          </a:prstGeom>
          <a:ln w="6350" cap="flat" cmpd="sng">
            <a:solidFill>
              <a:schemeClr val="accent1"/>
            </a:solidFill>
            <a:prstDash val="dash"/>
            <a:round/>
            <a:headEnd type="none" w="med" len="med"/>
            <a:tailEnd type="none" w="med" len="med"/>
          </a:ln>
        </p:spPr>
      </p:sp>
      <p:sp>
        <p:nvSpPr>
          <p:cNvPr id="21513" name="直接连接符 11"/>
          <p:cNvSpPr/>
          <p:nvPr/>
        </p:nvSpPr>
        <p:spPr>
          <a:xfrm>
            <a:off x="5800725" y="3562350"/>
            <a:ext cx="14288" cy="2235200"/>
          </a:xfrm>
          <a:prstGeom prst="line">
            <a:avLst/>
          </a:prstGeom>
          <a:ln w="6350" cap="flat" cmpd="sng">
            <a:solidFill>
              <a:schemeClr val="accent1"/>
            </a:solidFill>
            <a:prstDash val="dash"/>
            <a:round/>
            <a:headEnd type="none" w="med" len="med"/>
            <a:tailEnd type="none" w="med" len="med"/>
          </a:ln>
        </p:spPr>
      </p:sp>
      <p:sp>
        <p:nvSpPr>
          <p:cNvPr id="21514" name="直接连接符 12"/>
          <p:cNvSpPr/>
          <p:nvPr/>
        </p:nvSpPr>
        <p:spPr>
          <a:xfrm flipH="1">
            <a:off x="7124700" y="2746375"/>
            <a:ext cx="15875" cy="3111500"/>
          </a:xfrm>
          <a:prstGeom prst="line">
            <a:avLst/>
          </a:prstGeom>
          <a:ln w="6350" cap="flat" cmpd="sng">
            <a:solidFill>
              <a:schemeClr val="accent1"/>
            </a:solidFill>
            <a:prstDash val="dash"/>
            <a:round/>
            <a:headEnd type="none" w="med" len="med"/>
            <a:tailEnd type="none" w="med" len="med"/>
          </a:ln>
        </p:spPr>
      </p:sp>
      <p:sp>
        <p:nvSpPr>
          <p:cNvPr id="21515" name="直接连接符 13"/>
          <p:cNvSpPr/>
          <p:nvPr/>
        </p:nvSpPr>
        <p:spPr>
          <a:xfrm>
            <a:off x="8434388" y="1976438"/>
            <a:ext cx="1587" cy="3881437"/>
          </a:xfrm>
          <a:prstGeom prst="line">
            <a:avLst/>
          </a:prstGeom>
          <a:ln w="6350" cap="flat" cmpd="sng">
            <a:solidFill>
              <a:schemeClr val="accent1"/>
            </a:solidFill>
            <a:prstDash val="dash"/>
            <a:round/>
            <a:headEnd type="none" w="med" len="med"/>
            <a:tailEnd type="none" w="med" len="med"/>
          </a:ln>
        </p:spPr>
      </p:sp>
      <p:sp>
        <p:nvSpPr>
          <p:cNvPr id="21517" name="椭圆 14"/>
          <p:cNvSpPr/>
          <p:nvPr/>
        </p:nvSpPr>
        <p:spPr>
          <a:xfrm>
            <a:off x="8288338" y="1636713"/>
            <a:ext cx="293687" cy="323850"/>
          </a:xfrm>
          <a:prstGeom prst="ellipse">
            <a:avLst/>
          </a:prstGeom>
          <a:solidFill>
            <a:srgbClr val="002060"/>
          </a:solidFill>
          <a:ln w="12700" cap="flat" cmpd="sng">
            <a:solidFill>
              <a:srgbClr val="42719B"/>
            </a:solidFill>
            <a:prstDash val="solid"/>
            <a:round/>
            <a:headEnd type="none" w="med" len="med"/>
            <a:tailEnd type="none" w="med" len="med"/>
          </a:ln>
        </p:spPr>
        <p:txBody>
          <a:bodyPr anchor="ctr"/>
          <a:lstStyle/>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8" name="椭圆 15"/>
          <p:cNvSpPr/>
          <p:nvPr/>
        </p:nvSpPr>
        <p:spPr>
          <a:xfrm>
            <a:off x="4298950" y="4421188"/>
            <a:ext cx="295275" cy="323850"/>
          </a:xfrm>
          <a:prstGeom prst="ellipse">
            <a:avLst/>
          </a:prstGeom>
          <a:solidFill>
            <a:srgbClr val="002060"/>
          </a:solidFill>
          <a:ln w="12700" cap="flat" cmpd="sng">
            <a:solidFill>
              <a:srgbClr val="42719B"/>
            </a:solidFill>
            <a:prstDash val="solid"/>
            <a:round/>
            <a:headEnd type="none" w="med" len="med"/>
            <a:tailEnd type="none" w="med" len="med"/>
          </a:ln>
        </p:spPr>
        <p:txBody>
          <a:bodyPr anchor="ctr"/>
          <a:lstStyle/>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9" name="椭圆 16"/>
          <p:cNvSpPr/>
          <p:nvPr/>
        </p:nvSpPr>
        <p:spPr>
          <a:xfrm>
            <a:off x="5621338" y="3455988"/>
            <a:ext cx="293687" cy="323850"/>
          </a:xfrm>
          <a:prstGeom prst="ellipse">
            <a:avLst/>
          </a:prstGeom>
          <a:solidFill>
            <a:srgbClr val="002060"/>
          </a:solidFill>
          <a:ln w="12700" cap="flat" cmpd="sng">
            <a:solidFill>
              <a:srgbClr val="42719B"/>
            </a:solidFill>
            <a:prstDash val="solid"/>
            <a:round/>
            <a:headEnd type="none" w="med" len="med"/>
            <a:tailEnd type="none" w="med" len="med"/>
          </a:ln>
        </p:spPr>
        <p:txBody>
          <a:bodyPr anchor="ctr"/>
          <a:lstStyle/>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0" name="椭圆 17"/>
          <p:cNvSpPr/>
          <p:nvPr/>
        </p:nvSpPr>
        <p:spPr>
          <a:xfrm>
            <a:off x="6985000" y="2505075"/>
            <a:ext cx="295275" cy="323850"/>
          </a:xfrm>
          <a:prstGeom prst="ellipse">
            <a:avLst/>
          </a:prstGeom>
          <a:solidFill>
            <a:srgbClr val="002060"/>
          </a:solidFill>
          <a:ln w="12700" cap="flat" cmpd="sng">
            <a:solidFill>
              <a:srgbClr val="42719B"/>
            </a:solidFill>
            <a:prstDash val="solid"/>
            <a:round/>
            <a:headEnd type="none" w="med" len="med"/>
            <a:tailEnd type="none" w="med" len="med"/>
          </a:ln>
        </p:spPr>
        <p:txBody>
          <a:bodyPr anchor="ctr"/>
          <a:lstStyle/>
          <a:p>
            <a:pPr algn="ct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1" name="文本框 18"/>
          <p:cNvSpPr/>
          <p:nvPr/>
        </p:nvSpPr>
        <p:spPr>
          <a:xfrm>
            <a:off x="2619375" y="4125913"/>
            <a:ext cx="1765300" cy="460375"/>
          </a:xfrm>
          <a:prstGeom prst="rect">
            <a:avLst/>
          </a:prstGeom>
          <a:noFill/>
          <a:ln w="9525">
            <a:noFill/>
          </a:ln>
        </p:spPr>
        <p:txBody>
          <a:bodyPr wrap="square" anchor="t">
            <a:spAutoFit/>
          </a:bodyPr>
          <a:lstStyle/>
          <a:p>
            <a:r>
              <a:rPr lang="zh-CN" altLang="en-US" sz="2400" dirty="0">
                <a:solidFill>
                  <a:srgbClr val="000000"/>
                </a:solidFill>
                <a:latin typeface="隶书" panose="02010509060101010101" pitchFamily="1" charset="-122"/>
                <a:ea typeface="隶书" panose="02010509060101010101" pitchFamily="1" charset="-122"/>
                <a:sym typeface="隶书" panose="02010509060101010101" pitchFamily="1" charset="-122"/>
              </a:rPr>
              <a:t>新航路开辟</a:t>
            </a:r>
            <a:endParaRPr lang="zh-CN" altLang="en-US" dirty="0">
              <a:latin typeface="Arial" panose="020B0604020202020204" pitchFamily="34" charset="0"/>
              <a:ea typeface="宋体" panose="02010600030101010101" pitchFamily="2" charset="-122"/>
            </a:endParaRPr>
          </a:p>
        </p:txBody>
      </p:sp>
      <p:sp>
        <p:nvSpPr>
          <p:cNvPr id="21522" name="文本框 19"/>
          <p:cNvSpPr/>
          <p:nvPr/>
        </p:nvSpPr>
        <p:spPr>
          <a:xfrm>
            <a:off x="3719513" y="3130550"/>
            <a:ext cx="2235200" cy="460375"/>
          </a:xfrm>
          <a:prstGeom prst="rect">
            <a:avLst/>
          </a:prstGeom>
          <a:noFill/>
          <a:ln w="9525">
            <a:noFill/>
          </a:ln>
        </p:spPr>
        <p:txBody>
          <a:bodyPr wrap="square" anchor="t">
            <a:spAutoFit/>
          </a:bodyPr>
          <a:lstStyle/>
          <a:p>
            <a:r>
              <a:rPr lang="zh-CN" altLang="en-US" sz="2400" dirty="0">
                <a:solidFill>
                  <a:srgbClr val="000000"/>
                </a:solidFill>
                <a:latin typeface="隶书" panose="02010509060101010101" pitchFamily="1" charset="-122"/>
                <a:ea typeface="隶书" panose="02010509060101010101" pitchFamily="1" charset="-122"/>
                <a:sym typeface="隶书" panose="02010509060101010101" pitchFamily="1" charset="-122"/>
              </a:rPr>
              <a:t>早期殖民扩张</a:t>
            </a:r>
            <a:endParaRPr lang="zh-CN" altLang="en-US" dirty="0">
              <a:latin typeface="Arial" panose="020B0604020202020204" pitchFamily="34" charset="0"/>
              <a:ea typeface="宋体" panose="02010600030101010101" pitchFamily="2" charset="-122"/>
            </a:endParaRPr>
          </a:p>
        </p:txBody>
      </p:sp>
      <p:sp>
        <p:nvSpPr>
          <p:cNvPr id="21523" name="文本框 20"/>
          <p:cNvSpPr/>
          <p:nvPr/>
        </p:nvSpPr>
        <p:spPr>
          <a:xfrm>
            <a:off x="5518150" y="2209800"/>
            <a:ext cx="1697038" cy="457200"/>
          </a:xfrm>
          <a:prstGeom prst="rect">
            <a:avLst/>
          </a:prstGeom>
          <a:noFill/>
          <a:ln w="9525">
            <a:noFill/>
          </a:ln>
        </p:spPr>
        <p:txBody>
          <a:bodyPr wrap="square" anchor="t">
            <a:spAutoFit/>
          </a:bodyPr>
          <a:lstStyle/>
          <a:p>
            <a:r>
              <a:rPr lang="zh-CN" altLang="en-US" sz="2400" dirty="0">
                <a:solidFill>
                  <a:srgbClr val="000000"/>
                </a:solidFill>
                <a:latin typeface="隶书" panose="02010509060101010101" pitchFamily="1" charset="-122"/>
                <a:ea typeface="隶书" panose="02010509060101010101" pitchFamily="1" charset="-122"/>
                <a:sym typeface="隶书" panose="02010509060101010101" pitchFamily="1" charset="-122"/>
              </a:rPr>
              <a:t>工业革命</a:t>
            </a:r>
            <a:endParaRPr lang="zh-CN" altLang="en-US" dirty="0">
              <a:latin typeface="Arial" panose="020B0604020202020204" pitchFamily="34" charset="0"/>
              <a:ea typeface="宋体" panose="02010600030101010101" pitchFamily="2" charset="-122"/>
            </a:endParaRPr>
          </a:p>
        </p:txBody>
      </p:sp>
      <p:sp>
        <p:nvSpPr>
          <p:cNvPr id="21524" name="文本框 21"/>
          <p:cNvSpPr/>
          <p:nvPr/>
        </p:nvSpPr>
        <p:spPr>
          <a:xfrm>
            <a:off x="6346825" y="1217613"/>
            <a:ext cx="3117850" cy="460375"/>
          </a:xfrm>
          <a:prstGeom prst="rect">
            <a:avLst/>
          </a:prstGeom>
          <a:noFill/>
          <a:ln w="9525">
            <a:noFill/>
          </a:ln>
        </p:spPr>
        <p:txBody>
          <a:bodyPr wrap="square" anchor="t">
            <a:spAutoFit/>
          </a:bodyPr>
          <a:lstStyle/>
          <a:p>
            <a:r>
              <a:rPr lang="zh-CN" altLang="en-US" sz="2400" dirty="0">
                <a:solidFill>
                  <a:srgbClr val="000000"/>
                </a:solidFill>
                <a:latin typeface="隶书" panose="02010509060101010101" pitchFamily="1" charset="-122"/>
                <a:ea typeface="隶书" panose="02010509060101010101" pitchFamily="1" charset="-122"/>
                <a:sym typeface="隶书" panose="02010509060101010101" pitchFamily="1" charset="-122"/>
              </a:rPr>
              <a:t>第二次工业革命</a:t>
            </a:r>
            <a:endParaRPr lang="zh-CN" altLang="en-US" dirty="0">
              <a:latin typeface="Arial" panose="020B0604020202020204" pitchFamily="34" charset="0"/>
              <a:ea typeface="宋体" panose="02010600030101010101" pitchFamily="2" charset="-122"/>
            </a:endParaRPr>
          </a:p>
        </p:txBody>
      </p:sp>
      <p:sp>
        <p:nvSpPr>
          <p:cNvPr id="2" name="文本框 22"/>
          <p:cNvSpPr/>
          <p:nvPr/>
        </p:nvSpPr>
        <p:spPr>
          <a:xfrm>
            <a:off x="2592388" y="495300"/>
            <a:ext cx="1830387" cy="460375"/>
          </a:xfrm>
          <a:prstGeom prst="rect">
            <a:avLst/>
          </a:prstGeom>
          <a:noFill/>
          <a:ln w="9525">
            <a:noFill/>
          </a:ln>
        </p:spPr>
        <p:txBody>
          <a:bodyPr wrap="square" anchor="t">
            <a:spAutoFit/>
          </a:bodyPr>
          <a:lstStyle/>
          <a:p>
            <a:r>
              <a:rPr lang="zh-CN" altLang="en-US" sz="2400" dirty="0">
                <a:solidFill>
                  <a:srgbClr val="000000"/>
                </a:solidFill>
                <a:latin typeface="隶书" panose="02010509060101010101" pitchFamily="1" charset="-122"/>
                <a:ea typeface="隶书" panose="02010509060101010101" pitchFamily="1" charset="-122"/>
                <a:sym typeface="隶书" panose="02010509060101010101" pitchFamily="1" charset="-122"/>
              </a:rPr>
              <a:t>生产力</a:t>
            </a:r>
            <a:endParaRPr lang="zh-CN" altLang="en-US" dirty="0">
              <a:latin typeface="Arial" panose="020B0604020202020204" pitchFamily="34" charset="0"/>
              <a:ea typeface="宋体" panose="02010600030101010101" pitchFamily="2" charset="-122"/>
            </a:endParaRPr>
          </a:p>
        </p:txBody>
      </p:sp>
      <p:sp>
        <p:nvSpPr>
          <p:cNvPr id="21525" name="文本框 23"/>
          <p:cNvSpPr/>
          <p:nvPr/>
        </p:nvSpPr>
        <p:spPr>
          <a:xfrm>
            <a:off x="9140825" y="5969000"/>
            <a:ext cx="2566988" cy="457200"/>
          </a:xfrm>
          <a:prstGeom prst="rect">
            <a:avLst/>
          </a:prstGeom>
          <a:noFill/>
          <a:ln w="9525">
            <a:noFill/>
          </a:ln>
        </p:spPr>
        <p:txBody>
          <a:bodyPr wrap="square" anchor="t">
            <a:spAutoFit/>
          </a:bodyPr>
          <a:lstStyle/>
          <a:p>
            <a:r>
              <a:rPr lang="zh-CN" altLang="en-US" sz="2400" dirty="0">
                <a:solidFill>
                  <a:srgbClr val="000000"/>
                </a:solidFill>
                <a:latin typeface="隶书" panose="02010509060101010101" pitchFamily="1" charset="-122"/>
                <a:ea typeface="隶书" panose="02010509060101010101" pitchFamily="1" charset="-122"/>
                <a:sym typeface="隶书" panose="02010509060101010101" pitchFamily="1" charset="-122"/>
              </a:rPr>
              <a:t>世界市场（交往）</a:t>
            </a:r>
            <a:endParaRPr lang="zh-CN" altLang="en-US" dirty="0">
              <a:latin typeface="Arial" panose="020B0604020202020204" pitchFamily="34" charset="0"/>
              <a:ea typeface="宋体" panose="02010600030101010101" pitchFamily="2" charset="-122"/>
            </a:endParaRPr>
          </a:p>
        </p:txBody>
      </p:sp>
      <p:sp>
        <p:nvSpPr>
          <p:cNvPr id="21527" name="文本框 24"/>
          <p:cNvSpPr/>
          <p:nvPr/>
        </p:nvSpPr>
        <p:spPr>
          <a:xfrm>
            <a:off x="511175" y="3101975"/>
            <a:ext cx="1830388" cy="460375"/>
          </a:xfrm>
          <a:prstGeom prst="rect">
            <a:avLst/>
          </a:prstGeom>
          <a:noFill/>
          <a:ln w="9525">
            <a:noFill/>
          </a:ln>
        </p:spPr>
        <p:txBody>
          <a:bodyPr wrap="square" anchor="t">
            <a:spAutoFit/>
          </a:bodyPr>
          <a:lstStyle/>
          <a:p>
            <a:r>
              <a:rPr lang="zh-CN" altLang="en-US" sz="2400" b="1" dirty="0">
                <a:solidFill>
                  <a:srgbClr val="000000"/>
                </a:solidFill>
                <a:latin typeface="幼圆" panose="02010509060101010101" charset="-122"/>
                <a:ea typeface="幼圆" panose="02010509060101010101" charset="-122"/>
                <a:sym typeface="幼圆" panose="02010509060101010101" charset="-122"/>
              </a:rPr>
              <a:t>工场手工业</a:t>
            </a:r>
            <a:endParaRPr lang="zh-CN" altLang="en-US" dirty="0">
              <a:latin typeface="Arial" panose="020B0604020202020204" pitchFamily="34" charset="0"/>
              <a:ea typeface="宋体" panose="02010600030101010101" pitchFamily="2" charset="-122"/>
            </a:endParaRPr>
          </a:p>
        </p:txBody>
      </p:sp>
      <p:sp>
        <p:nvSpPr>
          <p:cNvPr id="21528" name="文本框 25"/>
          <p:cNvSpPr/>
          <p:nvPr/>
        </p:nvSpPr>
        <p:spPr>
          <a:xfrm>
            <a:off x="511175" y="4114800"/>
            <a:ext cx="2111375" cy="460375"/>
          </a:xfrm>
          <a:prstGeom prst="rect">
            <a:avLst/>
          </a:prstGeom>
          <a:noFill/>
          <a:ln w="9525">
            <a:noFill/>
          </a:ln>
        </p:spPr>
        <p:txBody>
          <a:bodyPr wrap="square" anchor="t">
            <a:spAutoFit/>
          </a:bodyPr>
          <a:lstStyle/>
          <a:p>
            <a:r>
              <a:rPr lang="zh-CN" altLang="en-US" sz="2400" b="1" dirty="0">
                <a:solidFill>
                  <a:srgbClr val="000000"/>
                </a:solidFill>
                <a:latin typeface="幼圆" panose="02010509060101010101" charset="-122"/>
                <a:ea typeface="幼圆" panose="02010509060101010101" charset="-122"/>
                <a:sym typeface="幼圆" panose="02010509060101010101" charset="-122"/>
              </a:rPr>
              <a:t>资本主义萌芽</a:t>
            </a:r>
            <a:endParaRPr lang="zh-CN" altLang="en-US" dirty="0">
              <a:latin typeface="Arial" panose="020B0604020202020204" pitchFamily="34" charset="0"/>
              <a:ea typeface="宋体" panose="02010600030101010101" pitchFamily="2" charset="-122"/>
            </a:endParaRPr>
          </a:p>
        </p:txBody>
      </p:sp>
      <p:sp>
        <p:nvSpPr>
          <p:cNvPr id="21529" name="文本框 26"/>
          <p:cNvSpPr/>
          <p:nvPr/>
        </p:nvSpPr>
        <p:spPr>
          <a:xfrm>
            <a:off x="511175" y="2209800"/>
            <a:ext cx="1830388" cy="460375"/>
          </a:xfrm>
          <a:prstGeom prst="rect">
            <a:avLst/>
          </a:prstGeom>
          <a:noFill/>
          <a:ln w="9525">
            <a:noFill/>
          </a:ln>
        </p:spPr>
        <p:txBody>
          <a:bodyPr wrap="square" anchor="t">
            <a:spAutoFit/>
          </a:bodyPr>
          <a:lstStyle/>
          <a:p>
            <a:r>
              <a:rPr lang="zh-CN" altLang="en-US" sz="2400" b="1" dirty="0">
                <a:solidFill>
                  <a:srgbClr val="000000"/>
                </a:solidFill>
                <a:latin typeface="幼圆" panose="02010509060101010101" charset="-122"/>
                <a:ea typeface="幼圆" panose="02010509060101010101" charset="-122"/>
                <a:sym typeface="幼圆" panose="02010509060101010101" charset="-122"/>
              </a:rPr>
              <a:t>蒸汽时代</a:t>
            </a:r>
            <a:endParaRPr lang="zh-CN" altLang="en-US" dirty="0">
              <a:latin typeface="Arial" panose="020B0604020202020204" pitchFamily="34" charset="0"/>
              <a:ea typeface="宋体" panose="02010600030101010101" pitchFamily="2" charset="-122"/>
            </a:endParaRPr>
          </a:p>
        </p:txBody>
      </p:sp>
      <p:sp>
        <p:nvSpPr>
          <p:cNvPr id="21530" name="文本框 27"/>
          <p:cNvSpPr/>
          <p:nvPr/>
        </p:nvSpPr>
        <p:spPr>
          <a:xfrm>
            <a:off x="511175" y="1265238"/>
            <a:ext cx="1830388" cy="460375"/>
          </a:xfrm>
          <a:prstGeom prst="rect">
            <a:avLst/>
          </a:prstGeom>
          <a:noFill/>
          <a:ln w="9525">
            <a:noFill/>
          </a:ln>
        </p:spPr>
        <p:txBody>
          <a:bodyPr wrap="square" anchor="t">
            <a:spAutoFit/>
          </a:bodyPr>
          <a:lstStyle/>
          <a:p>
            <a:r>
              <a:rPr lang="zh-CN" altLang="en-US" sz="2400" b="1" dirty="0">
                <a:solidFill>
                  <a:srgbClr val="000000"/>
                </a:solidFill>
                <a:latin typeface="幼圆" panose="02010509060101010101" charset="-122"/>
                <a:ea typeface="幼圆" panose="02010509060101010101" charset="-122"/>
                <a:sym typeface="幼圆" panose="02010509060101010101" charset="-122"/>
              </a:rPr>
              <a:t>电气时代</a:t>
            </a:r>
            <a:endParaRPr lang="zh-CN" altLang="en-US" dirty="0">
              <a:latin typeface="Arial" panose="020B0604020202020204" pitchFamily="34" charset="0"/>
              <a:ea typeface="宋体" panose="02010600030101010101" pitchFamily="2" charset="-122"/>
            </a:endParaRPr>
          </a:p>
        </p:txBody>
      </p:sp>
      <p:sp>
        <p:nvSpPr>
          <p:cNvPr id="21531" name="文本框 28"/>
          <p:cNvSpPr/>
          <p:nvPr/>
        </p:nvSpPr>
        <p:spPr>
          <a:xfrm>
            <a:off x="3279775" y="5872163"/>
            <a:ext cx="1830388" cy="830262"/>
          </a:xfrm>
          <a:prstGeom prst="rect">
            <a:avLst/>
          </a:prstGeom>
          <a:noFill/>
          <a:ln w="9525">
            <a:noFill/>
          </a:ln>
        </p:spPr>
        <p:txBody>
          <a:bodyPr wrap="square" anchor="t">
            <a:spAutoFit/>
          </a:bodyPr>
          <a:lstStyle/>
          <a:p>
            <a:r>
              <a:rPr lang="zh-CN" altLang="en-US" sz="2400" b="1" dirty="0">
                <a:solidFill>
                  <a:srgbClr val="000000"/>
                </a:solidFill>
                <a:latin typeface="幼圆" panose="02010509060101010101" charset="-122"/>
                <a:ea typeface="幼圆" panose="02010509060101010101" charset="-122"/>
                <a:sym typeface="幼圆" panose="02010509060101010101" charset="-122"/>
              </a:rPr>
              <a:t>雏形开始</a:t>
            </a:r>
          </a:p>
          <a:p>
            <a:r>
              <a:rPr lang="zh-CN" altLang="en-US" sz="2400" b="1" dirty="0">
                <a:solidFill>
                  <a:srgbClr val="000000"/>
                </a:solidFill>
                <a:latin typeface="幼圆" panose="02010509060101010101" charset="-122"/>
                <a:ea typeface="幼圆" panose="02010509060101010101" charset="-122"/>
                <a:sym typeface="幼圆" panose="02010509060101010101" charset="-122"/>
              </a:rPr>
              <a:t>出现</a:t>
            </a:r>
            <a:endParaRPr lang="zh-CN" altLang="en-US" dirty="0">
              <a:latin typeface="Arial" panose="020B0604020202020204" pitchFamily="34" charset="0"/>
              <a:ea typeface="宋体" panose="02010600030101010101" pitchFamily="2" charset="-122"/>
            </a:endParaRPr>
          </a:p>
        </p:txBody>
      </p:sp>
      <p:sp>
        <p:nvSpPr>
          <p:cNvPr id="21532" name="文本框 29"/>
          <p:cNvSpPr/>
          <p:nvPr/>
        </p:nvSpPr>
        <p:spPr>
          <a:xfrm>
            <a:off x="5011738" y="5969000"/>
            <a:ext cx="1095375" cy="460375"/>
          </a:xfrm>
          <a:prstGeom prst="rect">
            <a:avLst/>
          </a:prstGeom>
          <a:noFill/>
          <a:ln w="9525">
            <a:noFill/>
          </a:ln>
        </p:spPr>
        <p:txBody>
          <a:bodyPr wrap="square" anchor="t">
            <a:spAutoFit/>
          </a:bodyPr>
          <a:lstStyle/>
          <a:p>
            <a:r>
              <a:rPr lang="zh-CN" altLang="en-US" sz="2400" b="1" dirty="0">
                <a:solidFill>
                  <a:srgbClr val="000000"/>
                </a:solidFill>
                <a:latin typeface="幼圆" panose="02010509060101010101" charset="-122"/>
                <a:ea typeface="幼圆" panose="02010509060101010101" charset="-122"/>
                <a:sym typeface="幼圆" panose="02010509060101010101" charset="-122"/>
              </a:rPr>
              <a:t>拓展</a:t>
            </a:r>
            <a:endParaRPr lang="zh-CN" altLang="en-US" dirty="0">
              <a:latin typeface="Arial" panose="020B0604020202020204" pitchFamily="34" charset="0"/>
              <a:ea typeface="宋体" panose="02010600030101010101" pitchFamily="2" charset="-122"/>
            </a:endParaRPr>
          </a:p>
        </p:txBody>
      </p:sp>
      <p:sp>
        <p:nvSpPr>
          <p:cNvPr id="21533" name="文本框 30"/>
          <p:cNvSpPr/>
          <p:nvPr/>
        </p:nvSpPr>
        <p:spPr>
          <a:xfrm>
            <a:off x="6146800" y="5954713"/>
            <a:ext cx="1830388" cy="460375"/>
          </a:xfrm>
          <a:prstGeom prst="rect">
            <a:avLst/>
          </a:prstGeom>
          <a:noFill/>
          <a:ln w="9525">
            <a:noFill/>
          </a:ln>
        </p:spPr>
        <p:txBody>
          <a:bodyPr wrap="square" anchor="t">
            <a:spAutoFit/>
          </a:bodyPr>
          <a:lstStyle/>
          <a:p>
            <a:r>
              <a:rPr lang="zh-CN" altLang="en-US" sz="2400" b="1" dirty="0">
                <a:solidFill>
                  <a:srgbClr val="000000"/>
                </a:solidFill>
                <a:latin typeface="幼圆" panose="02010509060101010101" charset="-122"/>
                <a:ea typeface="幼圆" panose="02010509060101010101" charset="-122"/>
                <a:sym typeface="幼圆" panose="02010509060101010101" charset="-122"/>
              </a:rPr>
              <a:t>初步形成</a:t>
            </a:r>
            <a:endParaRPr lang="zh-CN" altLang="en-US" dirty="0">
              <a:latin typeface="Arial" panose="020B0604020202020204" pitchFamily="34" charset="0"/>
              <a:ea typeface="宋体" panose="02010600030101010101" pitchFamily="2" charset="-122"/>
            </a:endParaRPr>
          </a:p>
        </p:txBody>
      </p:sp>
      <p:sp>
        <p:nvSpPr>
          <p:cNvPr id="21534" name="文本框 31"/>
          <p:cNvSpPr/>
          <p:nvPr/>
        </p:nvSpPr>
        <p:spPr>
          <a:xfrm>
            <a:off x="7743825" y="5983288"/>
            <a:ext cx="1831975" cy="460375"/>
          </a:xfrm>
          <a:prstGeom prst="rect">
            <a:avLst/>
          </a:prstGeom>
          <a:noFill/>
          <a:ln w="9525">
            <a:noFill/>
          </a:ln>
        </p:spPr>
        <p:txBody>
          <a:bodyPr wrap="square" anchor="t">
            <a:spAutoFit/>
          </a:bodyPr>
          <a:lstStyle/>
          <a:p>
            <a:r>
              <a:rPr lang="zh-CN" altLang="en-US" sz="2400" b="1" dirty="0">
                <a:solidFill>
                  <a:srgbClr val="000000"/>
                </a:solidFill>
                <a:latin typeface="幼圆" panose="02010509060101010101" charset="-122"/>
                <a:ea typeface="幼圆" panose="02010509060101010101" charset="-122"/>
                <a:sym typeface="幼圆" panose="02010509060101010101" charset="-122"/>
              </a:rPr>
              <a:t>最终形成</a:t>
            </a:r>
            <a:endParaRPr lang="zh-CN" altLang="en-US" dirty="0">
              <a:latin typeface="Arial" panose="020B0604020202020204" pitchFamily="34" charset="0"/>
              <a:ea typeface="宋体" panose="02010600030101010101" pitchFamily="2" charset="-122"/>
            </a:endParaRPr>
          </a:p>
        </p:txBody>
      </p:sp>
      <p:sp>
        <p:nvSpPr>
          <p:cNvPr id="3" name="Text Box 5"/>
          <p:cNvSpPr/>
          <p:nvPr/>
        </p:nvSpPr>
        <p:spPr>
          <a:xfrm>
            <a:off x="4022725" y="123825"/>
            <a:ext cx="4821238" cy="831850"/>
          </a:xfrm>
          <a:prstGeom prst="rect">
            <a:avLst/>
          </a:prstGeom>
          <a:noFill/>
          <a:ln w="9525">
            <a:noFill/>
          </a:ln>
        </p:spPr>
        <p:txBody>
          <a:bodyPr wrap="square" lIns="90170" tIns="46990" rIns="90170" bIns="46990" anchor="t">
            <a:spAutoFit/>
          </a:bodyPr>
          <a:lstStyle/>
          <a:p>
            <a:pPr algn="ctr"/>
            <a:r>
              <a:rPr lang="zh-CN" altLang="en-US" sz="4800" b="1"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课堂小结</a:t>
            </a:r>
            <a:endParaRPr lang="zh-CN" altLang="en-US" dirty="0">
              <a:latin typeface="Arial" panose="020B0604020202020204" pitchFamily="34" charset="0"/>
              <a:ea typeface="宋体" panose="02010600030101010101" pitchFamily="2" charset="-122"/>
            </a:endParaRPr>
          </a:p>
        </p:txBody>
      </p:sp>
      <p:sp>
        <p:nvSpPr>
          <p:cNvPr id="21535" name="Text Box 5"/>
          <p:cNvSpPr/>
          <p:nvPr/>
        </p:nvSpPr>
        <p:spPr>
          <a:xfrm>
            <a:off x="20638" y="11113"/>
            <a:ext cx="2490787" cy="1192212"/>
          </a:xfrm>
          <a:prstGeom prst="rect">
            <a:avLst/>
          </a:prstGeom>
          <a:noFill/>
          <a:ln w="9525">
            <a:noFill/>
          </a:ln>
        </p:spPr>
        <p:txBody>
          <a:bodyPr wrap="square" lIns="90170" tIns="46990" rIns="90170" bIns="46990" anchor="t">
            <a:spAutoFit/>
          </a:bodyPr>
          <a:lstStyle/>
          <a:p>
            <a:r>
              <a:rPr lang="zh-CN" altLang="en-US" sz="3600" b="1" dirty="0">
                <a:solidFill>
                  <a:srgbClr val="FF6600"/>
                </a:solidFill>
                <a:latin typeface="华文琥珀" panose="02010800040101010101" pitchFamily="2" charset="-122"/>
                <a:ea typeface="华文彩云" panose="02010800040101010101" charset="-122"/>
                <a:sym typeface="华文琥珀" panose="02010800040101010101" pitchFamily="2" charset="-122"/>
              </a:rPr>
              <a:t>目标</a:t>
            </a:r>
          </a:p>
          <a:p>
            <a:r>
              <a:rPr lang="zh-CN" altLang="en-US" sz="3600" b="1" dirty="0">
                <a:solidFill>
                  <a:srgbClr val="FF6600"/>
                </a:solidFill>
                <a:latin typeface="华文琥珀" panose="02010800040101010101" pitchFamily="2" charset="-122"/>
                <a:ea typeface="华文彩云" panose="02010800040101010101" charset="-122"/>
                <a:sym typeface="华文琥珀" panose="02010800040101010101" pitchFamily="2" charset="-122"/>
              </a:rPr>
              <a:t>归结</a:t>
            </a:r>
            <a:endParaRPr lang="zh-CN" altLang="en-US" dirty="0">
              <a:solidFill>
                <a:srgbClr val="FF6600"/>
              </a:solidFill>
              <a:latin typeface="Arial" panose="020B0604020202020204" pitchFamily="34" charset="0"/>
              <a:ea typeface="宋体" panose="02010600030101010101" pitchFamily="2" charset="-122"/>
            </a:endParaRPr>
          </a:p>
        </p:txBody>
      </p:sp>
      <p:sp>
        <p:nvSpPr>
          <p:cNvPr id="21536"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5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5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5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51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15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52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15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5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5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517"/>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215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5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bldLvl="0" animBg="1"/>
      <p:bldP spid="21518" grpId="0" bldLvl="0" animBg="1"/>
      <p:bldP spid="21519" grpId="0" bldLvl="0" animBg="1"/>
      <p:bldP spid="21520" grpId="0" bldLvl="0" animBg="1"/>
      <p:bldP spid="21521" grpId="0" bldLvl="0"/>
      <p:bldP spid="21522" grpId="0" bldLvl="0"/>
      <p:bldP spid="21523" grpId="0" bldLvl="0"/>
      <p:bldP spid="21524" grpId="0" bldLvl="0"/>
      <p:bldP spid="21527" grpId="0" bldLvl="0"/>
      <p:bldP spid="21528" grpId="0" bldLvl="0"/>
      <p:bldP spid="21529" grpId="0" bldLvl="0"/>
      <p:bldP spid="21530" grpId="0" bldLvl="0"/>
      <p:bldP spid="21531" grpId="0" bldLvl="0"/>
      <p:bldP spid="21532" grpId="0" bldLvl="0"/>
      <p:bldP spid="21533" grpId="0" bldLvl="0"/>
      <p:bldP spid="21534" grpId="0" bldLvl="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22529"/>
          <p:cNvPicPr/>
          <p:nvPr/>
        </p:nvPicPr>
        <p:blipFill>
          <a:blip r:embed="rId2" cstate="print"/>
          <a:stretch>
            <a:fillRect/>
          </a:stretch>
        </p:blipFill>
        <p:spPr>
          <a:xfrm>
            <a:off x="3556000" y="2254250"/>
            <a:ext cx="28575" cy="28575"/>
          </a:xfrm>
          <a:prstGeom prst="rect">
            <a:avLst/>
          </a:prstGeom>
          <a:noFill/>
          <a:ln w="9525">
            <a:noFill/>
          </a:ln>
        </p:spPr>
      </p:pic>
      <p:graphicFrame>
        <p:nvGraphicFramePr>
          <p:cNvPr id="22531" name="表格 22530"/>
          <p:cNvGraphicFramePr/>
          <p:nvPr/>
        </p:nvGraphicFramePr>
        <p:xfrm>
          <a:off x="5978525" y="4143375"/>
          <a:ext cx="5832475" cy="2260600"/>
        </p:xfrm>
        <a:graphic>
          <a:graphicData uri="http://schemas.openxmlformats.org/drawingml/2006/table">
            <a:tbl>
              <a:tblPr/>
              <a:tblGrid>
                <a:gridCol w="2266950"/>
                <a:gridCol w="1778000"/>
                <a:gridCol w="1787525"/>
              </a:tblGrid>
              <a:tr h="420688">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zh-CN" altLang="en-US" sz="2400" b="0" u="none">
                          <a:solidFill>
                            <a:schemeClr val="tx1"/>
                          </a:solidFill>
                          <a:latin typeface="Times New Roman" panose="02020603050405020304" pitchFamily="2"/>
                          <a:ea typeface="Times New Roman" panose="02020603050405020304" pitchFamily="2"/>
                          <a:sym typeface="Times New Roman" panose="02020603050405020304" pitchFamily="2"/>
                        </a:rPr>
                        <a:t>年份</a:t>
                      </a:r>
                      <a:endParaRPr lang="zh-CN" altLang="en-US" sz="2400" b="0" u="none">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1870</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1900</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8625">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zh-CN" altLang="en-US" sz="2400" b="0" u="none" dirty="0">
                          <a:solidFill>
                            <a:schemeClr val="tx1"/>
                          </a:solidFill>
                          <a:latin typeface="Times New Roman" panose="02020603050405020304" pitchFamily="2"/>
                          <a:ea typeface="Times New Roman" panose="02020603050405020304" pitchFamily="2"/>
                          <a:sym typeface="Times New Roman" panose="02020603050405020304" pitchFamily="2"/>
                        </a:rPr>
                        <a:t>企业总数</a:t>
                      </a: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a:t>
                      </a:r>
                      <a:r>
                        <a:rPr lang="zh-CN" altLang="en-US" sz="2400" b="0" u="none" dirty="0">
                          <a:solidFill>
                            <a:schemeClr val="tx1"/>
                          </a:solidFill>
                          <a:latin typeface="宋体" panose="02010600030101010101" pitchFamily="2" charset="-122"/>
                          <a:ea typeface="宋体" panose="02010600030101010101" pitchFamily="2" charset="-122"/>
                          <a:sym typeface="宋体" panose="02010600030101010101" pitchFamily="2" charset="-122"/>
                        </a:rPr>
                        <a:t>个</a:t>
                      </a: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a:t>
                      </a:r>
                      <a:endParaRPr lang="zh-CN" altLang="en-US" sz="2400" b="0" u="none" dirty="0">
                        <a:latin typeface="Calibri" panose="020F0502020204030204"/>
                        <a:sym typeface="Calibri" panose="020F0502020204030204"/>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808</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669</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42912">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zh-CN" altLang="en-US" sz="2400" b="0" u="none" dirty="0">
                          <a:solidFill>
                            <a:schemeClr val="tx1"/>
                          </a:solidFill>
                          <a:latin typeface="Times New Roman" panose="02020603050405020304" pitchFamily="2"/>
                          <a:ea typeface="Times New Roman" panose="02020603050405020304" pitchFamily="2"/>
                          <a:sym typeface="Times New Roman" panose="02020603050405020304" pitchFamily="2"/>
                        </a:rPr>
                        <a:t>工人总数</a:t>
                      </a: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a:t>
                      </a:r>
                      <a:r>
                        <a:rPr lang="zh-CN" altLang="en-US" sz="2400" b="0" u="none" dirty="0">
                          <a:solidFill>
                            <a:schemeClr val="tx1"/>
                          </a:solidFill>
                          <a:latin typeface="宋体" panose="02010600030101010101" pitchFamily="2" charset="-122"/>
                          <a:ea typeface="宋体" panose="02010600030101010101" pitchFamily="2" charset="-122"/>
                          <a:sym typeface="宋体" panose="02010600030101010101" pitchFamily="2" charset="-122"/>
                        </a:rPr>
                        <a:t>人</a:t>
                      </a: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a:t>
                      </a:r>
                      <a:endParaRPr lang="zh-CN" altLang="en-US" sz="2400" b="0" u="none" dirty="0">
                        <a:latin typeface="Calibri" panose="020F0502020204030204"/>
                        <a:sym typeface="Calibri" panose="020F0502020204030204"/>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78 000</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272 000</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0688">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zh-CN" altLang="en-US" sz="2400" b="0" u="none" dirty="0">
                          <a:solidFill>
                            <a:schemeClr val="tx1"/>
                          </a:solidFill>
                          <a:latin typeface="Times New Roman" panose="02020603050405020304" pitchFamily="2"/>
                          <a:ea typeface="Times New Roman" panose="02020603050405020304" pitchFamily="2"/>
                          <a:sym typeface="Times New Roman" panose="02020603050405020304" pitchFamily="2"/>
                        </a:rPr>
                        <a:t>产量</a:t>
                      </a: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a:t>
                      </a:r>
                      <a:r>
                        <a:rPr lang="zh-CN" altLang="en-US" sz="2400" b="0" u="none" dirty="0">
                          <a:solidFill>
                            <a:schemeClr val="tx1"/>
                          </a:solidFill>
                          <a:latin typeface="宋体" panose="02010600030101010101" pitchFamily="2" charset="-122"/>
                          <a:ea typeface="宋体" panose="02010600030101010101" pitchFamily="2" charset="-122"/>
                          <a:sym typeface="宋体" panose="02010600030101010101" pitchFamily="2" charset="-122"/>
                        </a:rPr>
                        <a:t>吨</a:t>
                      </a: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a:t>
                      </a:r>
                      <a:endParaRPr lang="zh-CN" altLang="en-US" sz="2400" b="0" u="none" dirty="0">
                        <a:latin typeface="Calibri" panose="020F0502020204030204"/>
                        <a:sym typeface="Calibri" panose="020F0502020204030204"/>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3 200 000</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29 500 000</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7687">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zh-CN" altLang="en-US" sz="2400" b="0" u="none" dirty="0">
                          <a:solidFill>
                            <a:schemeClr val="tx1"/>
                          </a:solidFill>
                          <a:latin typeface="Times New Roman" panose="02020603050405020304" pitchFamily="2"/>
                          <a:ea typeface="Times New Roman" panose="02020603050405020304" pitchFamily="2"/>
                          <a:sym typeface="Times New Roman" panose="02020603050405020304" pitchFamily="2"/>
                        </a:rPr>
                        <a:t>投资额</a:t>
                      </a: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a:t>
                      </a:r>
                      <a:r>
                        <a:rPr lang="zh-CN" altLang="en-US" sz="2400" b="0" u="none" dirty="0">
                          <a:solidFill>
                            <a:schemeClr val="tx1"/>
                          </a:solidFill>
                          <a:latin typeface="宋体" panose="02010600030101010101" pitchFamily="2" charset="-122"/>
                          <a:ea typeface="宋体" panose="02010600030101010101" pitchFamily="2" charset="-122"/>
                          <a:sym typeface="宋体" panose="02010600030101010101" pitchFamily="2" charset="-122"/>
                        </a:rPr>
                        <a:t>美元</a:t>
                      </a: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a:t>
                      </a:r>
                      <a:endParaRPr lang="zh-CN" altLang="en-US" sz="2400" b="0" u="none" dirty="0">
                        <a:latin typeface="Calibri" panose="020F0502020204030204"/>
                        <a:sym typeface="Calibri" panose="020F0502020204030204"/>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121 000 000</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90000"/>
                        </a:lnSpc>
                        <a:spcBef>
                          <a:spcPts val="1000"/>
                        </a:spcBef>
                        <a:buClrTx/>
                        <a:buSzPct val="25000"/>
                        <a:buFont typeface="Arial" panose="020B0604020202020204" pitchFamily="34" charset="0"/>
                        <a:buNone/>
                      </a:pPr>
                      <a:r>
                        <a:rPr lang="en-US" altLang="zh-CN" sz="2400" b="0" u="none" dirty="0">
                          <a:solidFill>
                            <a:schemeClr val="tx1"/>
                          </a:solidFill>
                          <a:latin typeface="Times New Roman" panose="02020603050405020304" pitchFamily="2"/>
                          <a:ea typeface="Times New Roman" panose="02020603050405020304" pitchFamily="2"/>
                          <a:sym typeface="Times New Roman" panose="02020603050405020304" pitchFamily="2"/>
                        </a:rPr>
                        <a:t>590 000 000</a:t>
                      </a:r>
                      <a:endParaRPr lang="zh-CN" altLang="en-US" sz="2400" b="0" u="none" dirty="0">
                        <a:latin typeface="Times New Roman" panose="02020603050405020304" pitchFamily="2"/>
                        <a:ea typeface="Times New Roman" panose="02020603050405020304" pitchFamily="2"/>
                        <a:sym typeface="Times New Roman" panose="02020603050405020304" pitchFamily="2"/>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2556" name="文本框 22584"/>
          <p:cNvSpPr txBox="1"/>
          <p:nvPr/>
        </p:nvSpPr>
        <p:spPr>
          <a:xfrm>
            <a:off x="635000" y="647700"/>
            <a:ext cx="10898188" cy="2652713"/>
          </a:xfrm>
          <a:prstGeom prst="rect">
            <a:avLst/>
          </a:prstGeom>
          <a:noFill/>
          <a:ln w="9525">
            <a:noFill/>
          </a:ln>
        </p:spPr>
        <p:txBody>
          <a:bodyPr wrap="square" anchor="t">
            <a:spAutoFit/>
          </a:bodyPr>
          <a:lstStyle/>
          <a:p>
            <a:r>
              <a:rPr lang="en-US" altLang="zh-CN" sz="2800" b="1" dirty="0">
                <a:latin typeface="宋体" panose="02010600030101010101" pitchFamily="2" charset="-122"/>
                <a:ea typeface="宋体" panose="02010600030101010101" pitchFamily="2" charset="-122"/>
                <a:sym typeface="宋体" panose="02010600030101010101" pitchFamily="2" charset="-122"/>
              </a:rPr>
              <a:t>1</a:t>
            </a:r>
            <a:r>
              <a:rPr lang="zh-CN" altLang="en-US" sz="2800" b="1" dirty="0">
                <a:latin typeface="宋体" panose="02010600030101010101" pitchFamily="2" charset="-122"/>
                <a:ea typeface="宋体" panose="02010600030101010101" pitchFamily="2" charset="-122"/>
                <a:sym typeface="宋体" panose="02010600030101010101" pitchFamily="2" charset="-122"/>
              </a:rPr>
              <a:t>．随着城市化的发展，</a:t>
            </a:r>
            <a:r>
              <a:rPr lang="en-US" altLang="zh-CN" sz="2800" b="1" dirty="0">
                <a:latin typeface="宋体" panose="02010600030101010101" pitchFamily="2" charset="-122"/>
                <a:ea typeface="宋体" panose="02010600030101010101" pitchFamily="2" charset="-122"/>
                <a:sym typeface="宋体" panose="02010600030101010101" pitchFamily="2" charset="-122"/>
              </a:rPr>
              <a:t>20</a:t>
            </a:r>
            <a:r>
              <a:rPr lang="zh-CN" altLang="en-US" sz="2800" b="1" dirty="0">
                <a:latin typeface="宋体" panose="02010600030101010101" pitchFamily="2" charset="-122"/>
                <a:ea typeface="宋体" panose="02010600030101010101" pitchFamily="2" charset="-122"/>
                <a:sym typeface="宋体" panose="02010600030101010101" pitchFamily="2" charset="-122"/>
              </a:rPr>
              <a:t>世纪</a:t>
            </a:r>
            <a:r>
              <a:rPr lang="en-US" altLang="zh-CN" sz="2800" b="1" dirty="0">
                <a:latin typeface="宋体" panose="02010600030101010101" pitchFamily="2" charset="-122"/>
                <a:ea typeface="宋体" panose="02010600030101010101" pitchFamily="2" charset="-122"/>
                <a:sym typeface="宋体" panose="02010600030101010101" pitchFamily="2" charset="-122"/>
              </a:rPr>
              <a:t>20</a:t>
            </a:r>
            <a:r>
              <a:rPr lang="zh-CN" altLang="en-US" sz="2800" b="1" dirty="0">
                <a:latin typeface="宋体" panose="02010600030101010101" pitchFamily="2" charset="-122"/>
                <a:ea typeface="宋体" panose="02010600030101010101" pitchFamily="2" charset="-122"/>
                <a:sym typeface="宋体" panose="02010600030101010101" pitchFamily="2" charset="-122"/>
              </a:rPr>
              <a:t>年代，美国洛杉矶市中心的居民向郊区搬迁的现象剧增。促成这一变化的因素有 </a:t>
            </a:r>
            <a:endParaRPr lang="zh-CN" altLang="en-US" sz="2800" b="1" u="sng" dirty="0">
              <a:latin typeface="宋体" panose="02010600030101010101" pitchFamily="2" charset="-122"/>
              <a:ea typeface="宋体" panose="02010600030101010101" pitchFamily="2" charset="-122"/>
              <a:sym typeface="宋体" panose="02010600030101010101" pitchFamily="2" charset="-122"/>
            </a:endParaRPr>
          </a:p>
          <a:p>
            <a:r>
              <a:rPr lang="en-US" altLang="zh-CN" sz="2800" b="1" dirty="0">
                <a:latin typeface="宋体" panose="02010600030101010101" pitchFamily="2" charset="-122"/>
                <a:ea typeface="宋体" panose="02010600030101010101" pitchFamily="2" charset="-122"/>
                <a:sym typeface="宋体" panose="02010600030101010101" pitchFamily="2" charset="-122"/>
              </a:rPr>
              <a:t>A</a:t>
            </a:r>
            <a:r>
              <a:rPr lang="zh-CN" altLang="en-US" sz="2800" b="1" dirty="0">
                <a:latin typeface="宋体" panose="02010600030101010101" pitchFamily="2" charset="-122"/>
                <a:ea typeface="宋体" panose="02010600030101010101" pitchFamily="2" charset="-122"/>
                <a:sym typeface="宋体" panose="02010600030101010101" pitchFamily="2" charset="-122"/>
              </a:rPr>
              <a:t>．新式交通工具得到广泛使用             </a:t>
            </a:r>
          </a:p>
          <a:p>
            <a:r>
              <a:rPr lang="en-US" altLang="zh-CN" sz="2800" b="1" dirty="0">
                <a:latin typeface="宋体" panose="02010600030101010101" pitchFamily="2" charset="-122"/>
                <a:ea typeface="宋体" panose="02010600030101010101" pitchFamily="2" charset="-122"/>
                <a:sym typeface="宋体" panose="02010600030101010101" pitchFamily="2" charset="-122"/>
              </a:rPr>
              <a:t>B</a:t>
            </a:r>
            <a:r>
              <a:rPr lang="zh-CN" altLang="en-US" sz="2800" b="1" dirty="0">
                <a:latin typeface="宋体" panose="02010600030101010101" pitchFamily="2" charset="-122"/>
                <a:ea typeface="宋体" panose="02010600030101010101" pitchFamily="2" charset="-122"/>
                <a:sym typeface="宋体" panose="02010600030101010101" pitchFamily="2" charset="-122"/>
              </a:rPr>
              <a:t>．联邦政府在郊区兴建大批住宅</a:t>
            </a:r>
          </a:p>
          <a:p>
            <a:r>
              <a:rPr lang="en-US" altLang="zh-CN" sz="2800" b="1" dirty="0">
                <a:latin typeface="宋体" panose="02010600030101010101" pitchFamily="2" charset="-122"/>
                <a:ea typeface="宋体" panose="02010600030101010101" pitchFamily="2" charset="-122"/>
                <a:sym typeface="宋体" panose="02010600030101010101" pitchFamily="2" charset="-122"/>
              </a:rPr>
              <a:t>C</a:t>
            </a:r>
            <a:r>
              <a:rPr lang="zh-CN" altLang="en-US" sz="2800" b="1" dirty="0">
                <a:latin typeface="宋体" panose="02010600030101010101" pitchFamily="2" charset="-122"/>
                <a:ea typeface="宋体" panose="02010600030101010101" pitchFamily="2" charset="-122"/>
                <a:sym typeface="宋体" panose="02010600030101010101" pitchFamily="2" charset="-122"/>
              </a:rPr>
              <a:t>．普通劳动者的基本收入得到法律保障     </a:t>
            </a:r>
          </a:p>
          <a:p>
            <a:r>
              <a:rPr lang="en-US" altLang="zh-CN" sz="2800" b="1" dirty="0">
                <a:latin typeface="宋体" panose="02010600030101010101" pitchFamily="2" charset="-122"/>
                <a:ea typeface="宋体" panose="02010600030101010101" pitchFamily="2" charset="-122"/>
                <a:sym typeface="宋体" panose="02010600030101010101" pitchFamily="2" charset="-122"/>
              </a:rPr>
              <a:t>D</a:t>
            </a:r>
            <a:r>
              <a:rPr lang="zh-CN" altLang="en-US" sz="2800" b="1" dirty="0">
                <a:latin typeface="宋体" panose="02010600030101010101" pitchFamily="2" charset="-122"/>
                <a:ea typeface="宋体" panose="02010600030101010101" pitchFamily="2" charset="-122"/>
                <a:sym typeface="宋体" panose="02010600030101010101" pitchFamily="2" charset="-122"/>
              </a:rPr>
              <a:t>．大型国有企业多位于郊区</a:t>
            </a:r>
            <a:endParaRPr lang="zh-CN" altLang="en-US" b="1" dirty="0">
              <a:latin typeface="Arial" panose="020B0604020202020204" pitchFamily="34" charset="0"/>
              <a:ea typeface="宋体" panose="02010600030101010101" pitchFamily="2" charset="-122"/>
            </a:endParaRPr>
          </a:p>
        </p:txBody>
      </p:sp>
      <p:sp>
        <p:nvSpPr>
          <p:cNvPr id="22557" name="文本框 22585"/>
          <p:cNvSpPr txBox="1"/>
          <p:nvPr/>
        </p:nvSpPr>
        <p:spPr>
          <a:xfrm>
            <a:off x="596900" y="3333750"/>
            <a:ext cx="5654675" cy="3078163"/>
          </a:xfrm>
          <a:prstGeom prst="rect">
            <a:avLst/>
          </a:prstGeom>
          <a:noFill/>
          <a:ln w="9525">
            <a:noFill/>
          </a:ln>
        </p:spPr>
        <p:txBody>
          <a:bodyPr wrap="square" anchor="t">
            <a:spAutoFit/>
          </a:bodyPr>
          <a:lstStyle/>
          <a:p>
            <a:r>
              <a:rPr lang="zh-CN" altLang="en-US" sz="2800" b="1" dirty="0">
                <a:latin typeface="Arial" panose="020B0604020202020204" pitchFamily="34" charset="0"/>
                <a:ea typeface="宋体" panose="02010600030101010101" pitchFamily="2" charset="-122"/>
                <a:sym typeface="宋体" panose="02010600030101010101" pitchFamily="2" charset="-122"/>
              </a:rPr>
              <a:t>2．右图为美国钢铁业统计表</a:t>
            </a:r>
            <a:r>
              <a:rPr lang="zh-CN" altLang="en-US" sz="2800" b="1" dirty="0">
                <a:latin typeface="Arial" panose="020B0604020202020204" pitchFamily="34" charset="0"/>
                <a:ea typeface="宋体" panose="02010600030101010101" pitchFamily="2" charset="-122"/>
                <a:sym typeface="Times New Roman" panose="02020603050405020304" pitchFamily="2"/>
              </a:rPr>
              <a:t>该表所反映的19</a:t>
            </a:r>
            <a:r>
              <a:rPr lang="zh-CN" altLang="en-US" sz="2800" b="1" dirty="0">
                <a:latin typeface="Arial" panose="020B0604020202020204" pitchFamily="34" charset="0"/>
                <a:ea typeface="宋体" panose="02010600030101010101" pitchFamily="2" charset="-122"/>
                <a:sym typeface="宋体" panose="02010600030101010101" pitchFamily="2" charset="-122"/>
              </a:rPr>
              <a:t>世纪后期美国钢铁业发展变化的主要特征是</a:t>
            </a:r>
            <a:endParaRPr lang="zh-CN" altLang="en-US" sz="2800" b="1" dirty="0">
              <a:latin typeface="Arial" panose="020B0604020202020204" pitchFamily="34" charset="0"/>
              <a:ea typeface="宋体" panose="02010600030101010101" pitchFamily="2" charset="-122"/>
              <a:sym typeface="Times New Roman" panose="02020603050405020304" pitchFamily="2"/>
            </a:endParaRPr>
          </a:p>
          <a:p>
            <a:r>
              <a:rPr lang="zh-CN" altLang="en-US" sz="2800" b="1" dirty="0">
                <a:latin typeface="Arial" panose="020B0604020202020204" pitchFamily="34" charset="0"/>
                <a:ea typeface="宋体" panose="02010600030101010101" pitchFamily="2" charset="-122"/>
                <a:sym typeface="Times New Roman" panose="02020603050405020304" pitchFamily="2"/>
              </a:rPr>
              <a:t>A</a:t>
            </a:r>
            <a:r>
              <a:rPr lang="zh-CN" altLang="en-US" sz="2800" b="1" dirty="0">
                <a:latin typeface="Arial" panose="020B0604020202020204" pitchFamily="34" charset="0"/>
                <a:ea typeface="宋体" panose="02010600030101010101" pitchFamily="2" charset="-122"/>
                <a:sym typeface="宋体" panose="02010600030101010101" pitchFamily="2" charset="-122"/>
              </a:rPr>
              <a:t>．行业竞争激烈  </a:t>
            </a:r>
          </a:p>
          <a:p>
            <a:r>
              <a:rPr lang="zh-CN" altLang="en-US" sz="2800" b="1" dirty="0">
                <a:latin typeface="Arial" panose="020B0604020202020204" pitchFamily="34" charset="0"/>
                <a:ea typeface="宋体" panose="02010600030101010101" pitchFamily="2" charset="-122"/>
                <a:sym typeface="Times New Roman" panose="02020603050405020304" pitchFamily="2"/>
              </a:rPr>
              <a:t>B</a:t>
            </a:r>
            <a:r>
              <a:rPr lang="zh-CN" altLang="en-US" sz="2800" b="1" dirty="0">
                <a:latin typeface="Arial" panose="020B0604020202020204" pitchFamily="34" charset="0"/>
                <a:ea typeface="宋体" panose="02010600030101010101" pitchFamily="2" charset="-122"/>
                <a:sym typeface="宋体" panose="02010600030101010101" pitchFamily="2" charset="-122"/>
              </a:rPr>
              <a:t>．生产和资本走向集中</a:t>
            </a:r>
            <a:endParaRPr lang="zh-CN" altLang="en-US" sz="2800" b="1" dirty="0">
              <a:latin typeface="Arial" panose="020B0604020202020204" pitchFamily="34" charset="0"/>
              <a:ea typeface="宋体" panose="02010600030101010101" pitchFamily="2" charset="-122"/>
              <a:sym typeface="Times New Roman" panose="02020603050405020304" pitchFamily="2"/>
            </a:endParaRPr>
          </a:p>
          <a:p>
            <a:r>
              <a:rPr lang="zh-CN" altLang="en-US" sz="2800" b="1" dirty="0">
                <a:latin typeface="Arial" panose="020B0604020202020204" pitchFamily="34" charset="0"/>
                <a:ea typeface="宋体" panose="02010600030101010101" pitchFamily="2" charset="-122"/>
                <a:sym typeface="Times New Roman" panose="02020603050405020304" pitchFamily="2"/>
              </a:rPr>
              <a:t>C</a:t>
            </a:r>
            <a:r>
              <a:rPr lang="zh-CN" altLang="en-US" sz="2800" b="1" dirty="0">
                <a:latin typeface="Arial" panose="020B0604020202020204" pitchFamily="34" charset="0"/>
                <a:ea typeface="宋体" panose="02010600030101010101" pitchFamily="2" charset="-122"/>
                <a:sym typeface="宋体" panose="02010600030101010101" pitchFamily="2" charset="-122"/>
              </a:rPr>
              <a:t>．企业规模保持稳定</a:t>
            </a:r>
          </a:p>
          <a:p>
            <a:r>
              <a:rPr lang="zh-CN" altLang="en-US" sz="2800" b="1" dirty="0">
                <a:latin typeface="Arial" panose="020B0604020202020204" pitchFamily="34" charset="0"/>
                <a:ea typeface="宋体" panose="02010600030101010101" pitchFamily="2" charset="-122"/>
                <a:sym typeface="Times New Roman" panose="02020603050405020304" pitchFamily="2"/>
              </a:rPr>
              <a:t>D</a:t>
            </a:r>
            <a:r>
              <a:rPr lang="zh-CN" altLang="en-US" sz="2800" b="1" dirty="0">
                <a:latin typeface="Arial" panose="020B0604020202020204" pitchFamily="34" charset="0"/>
                <a:ea typeface="宋体" panose="02010600030101010101" pitchFamily="2" charset="-122"/>
                <a:sym typeface="宋体" panose="02010600030101010101" pitchFamily="2" charset="-122"/>
              </a:rPr>
              <a:t>．劳动生产率快速提高</a:t>
            </a:r>
            <a:endParaRPr lang="zh-CN" altLang="en-US" sz="2800" b="1" dirty="0">
              <a:latin typeface="Arial" panose="020B0604020202020204" pitchFamily="34" charset="0"/>
              <a:ea typeface="宋体" panose="02010600030101010101" pitchFamily="2" charset="-122"/>
            </a:endParaRPr>
          </a:p>
        </p:txBody>
      </p:sp>
      <p:sp>
        <p:nvSpPr>
          <p:cNvPr id="22558" name="Text Box 5"/>
          <p:cNvSpPr/>
          <p:nvPr/>
        </p:nvSpPr>
        <p:spPr>
          <a:xfrm>
            <a:off x="630238" y="11113"/>
            <a:ext cx="2490787" cy="642937"/>
          </a:xfrm>
          <a:prstGeom prst="rect">
            <a:avLst/>
          </a:prstGeom>
          <a:noFill/>
          <a:ln w="9525">
            <a:noFill/>
          </a:ln>
        </p:spPr>
        <p:txBody>
          <a:bodyPr wrap="square" lIns="90170" tIns="46990" rIns="90170" bIns="46990" anchor="t">
            <a:spAutoFit/>
          </a:bodyPr>
          <a:lstStyle/>
          <a:p>
            <a:r>
              <a:rPr lang="zh-CN" altLang="en-US" sz="3600" b="1" dirty="0">
                <a:solidFill>
                  <a:srgbClr val="FF6600"/>
                </a:solidFill>
                <a:latin typeface="华文琥珀" panose="02010800040101010101" pitchFamily="2" charset="-122"/>
                <a:ea typeface="华文彩云" panose="02010800040101010101" charset="-122"/>
                <a:sym typeface="华文琥珀" panose="02010800040101010101" pitchFamily="2" charset="-122"/>
              </a:rPr>
              <a:t>即时反馈</a:t>
            </a:r>
            <a:endParaRPr lang="zh-CN" altLang="en-US" dirty="0">
              <a:solidFill>
                <a:srgbClr val="FF6600"/>
              </a:solidFill>
              <a:latin typeface="Arial" panose="020B0604020202020204" pitchFamily="34" charset="0"/>
              <a:ea typeface="宋体" panose="02010600030101010101" pitchFamily="2" charset="-122"/>
            </a:endParaRPr>
          </a:p>
        </p:txBody>
      </p:sp>
      <p:sp>
        <p:nvSpPr>
          <p:cNvPr id="2" name="动作按钮: 第一张 109578">
            <a:hlinkClick r:id="" action="ppaction://hlinkshowjump?jump=lastslide"/>
          </p:cNvPr>
          <p:cNvSpPr/>
          <p:nvPr/>
        </p:nvSpPr>
        <p:spPr>
          <a:xfrm>
            <a:off x="11458575" y="6296025"/>
            <a:ext cx="431800" cy="361950"/>
          </a:xfrm>
          <a:prstGeom prst="actionButtonHome">
            <a:avLst/>
          </a:prstGeom>
          <a:solidFill>
            <a:schemeClr val="accent1"/>
          </a:solidFill>
          <a:ln w="9525">
            <a:noFill/>
          </a:ln>
        </p:spPr>
        <p:txBody>
          <a:bodyPr wrap="square" anchor="t"/>
          <a:lstStyle/>
          <a:p>
            <a:endParaRPr lang="zh-CN" altLang="en-US" dirty="0">
              <a:latin typeface="Arial" panose="020B0604020202020204" pitchFamily="34" charset="0"/>
              <a:ea typeface="宋体" panose="02010600030101010101" pitchFamily="2" charset="-122"/>
            </a:endParaRPr>
          </a:p>
        </p:txBody>
      </p:sp>
      <p:sp>
        <p:nvSpPr>
          <p:cNvPr id="22562"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23553"/>
          <p:cNvSpPr txBox="1"/>
          <p:nvPr/>
        </p:nvSpPr>
        <p:spPr>
          <a:xfrm>
            <a:off x="422910" y="1174750"/>
            <a:ext cx="11345863" cy="4831080"/>
          </a:xfrm>
          <a:prstGeom prst="rect">
            <a:avLst/>
          </a:prstGeom>
          <a:noFill/>
          <a:ln w="9525">
            <a:noFill/>
          </a:ln>
        </p:spPr>
        <p:txBody>
          <a:bodyPr wrap="square" anchor="t">
            <a:spAutoFit/>
          </a:bodyPr>
          <a:lstStyle/>
          <a:p>
            <a:r>
              <a:rPr lang="zh-CN" altLang="en-US" sz="2800" b="1" dirty="0">
                <a:latin typeface="宋体" panose="02010600030101010101" pitchFamily="2" charset="-122"/>
                <a:ea typeface="宋体" panose="02010600030101010101" pitchFamily="2" charset="-122"/>
                <a:sym typeface="宋体" panose="02010600030101010101" pitchFamily="2" charset="-122"/>
              </a:rPr>
              <a:t>3</a:t>
            </a:r>
            <a:r>
              <a:rPr lang="zh-CN" altLang="en-US" sz="2800" b="1" dirty="0">
                <a:latin typeface="宋体" panose="02010600030101010101" pitchFamily="2" charset="-122"/>
                <a:ea typeface="宋体" panose="02010600030101010101" pitchFamily="2" charset="-122"/>
                <a:sym typeface="Times New Roman" panose="02020603050405020304" pitchFamily="2"/>
              </a:rPr>
              <a:t>．某报纸曾刊登了这样一则消息：</a:t>
            </a:r>
            <a:r>
              <a:rPr lang="zh-CN" altLang="en-US" sz="2800" b="1" dirty="0">
                <a:latin typeface="宋体" panose="02010600030101010101" pitchFamily="2" charset="-122"/>
                <a:ea typeface="宋体" panose="02010600030101010101" pitchFamily="2" charset="-122"/>
                <a:sym typeface="宋体" panose="02010600030101010101" pitchFamily="2" charset="-122"/>
              </a:rPr>
              <a:t>“</a:t>
            </a:r>
            <a:r>
              <a:rPr lang="zh-CN" altLang="en-US" sz="2800" b="1" dirty="0">
                <a:latin typeface="宋体" panose="02010600030101010101" pitchFamily="2" charset="-122"/>
                <a:ea typeface="宋体" panose="02010600030101010101" pitchFamily="2" charset="-122"/>
                <a:sym typeface="Times New Roman" panose="02020603050405020304" pitchFamily="2"/>
              </a:rPr>
              <a:t>那时，六大公司统治着德国化学工业市场，它们组成两大集团</a:t>
            </a:r>
            <a:r>
              <a:rPr lang="zh-CN" altLang="en-US" sz="2800" b="1" dirty="0">
                <a:latin typeface="宋体" panose="02010600030101010101" pitchFamily="2" charset="-122"/>
                <a:ea typeface="宋体" panose="02010600030101010101" pitchFamily="2" charset="-122"/>
                <a:sym typeface="宋体" panose="02010600030101010101" pitchFamily="2" charset="-122"/>
              </a:rPr>
              <a:t>……</a:t>
            </a:r>
            <a:r>
              <a:rPr lang="zh-CN" altLang="en-US" sz="2800" b="1" dirty="0">
                <a:latin typeface="宋体" panose="02010600030101010101" pitchFamily="2" charset="-122"/>
                <a:ea typeface="宋体" panose="02010600030101010101" pitchFamily="2" charset="-122"/>
                <a:sym typeface="Times New Roman" panose="02020603050405020304" pitchFamily="2"/>
              </a:rPr>
              <a:t>此后不久，它又吞并了两大独立的公司。</a:t>
            </a:r>
            <a:r>
              <a:rPr lang="zh-CN" altLang="en-US" sz="2800" b="1" dirty="0">
                <a:latin typeface="宋体" panose="02010600030101010101" pitchFamily="2" charset="-122"/>
                <a:ea typeface="宋体" panose="02010600030101010101" pitchFamily="2" charset="-122"/>
                <a:sym typeface="宋体" panose="02010600030101010101" pitchFamily="2" charset="-122"/>
              </a:rPr>
              <a:t>”</a:t>
            </a:r>
            <a:r>
              <a:rPr lang="zh-CN" altLang="en-US" sz="2800" b="1" dirty="0">
                <a:latin typeface="宋体" panose="02010600030101010101" pitchFamily="2" charset="-122"/>
                <a:ea typeface="宋体" panose="02010600030101010101" pitchFamily="2" charset="-122"/>
                <a:sym typeface="Times New Roman" panose="02020603050405020304" pitchFamily="2"/>
              </a:rPr>
              <a:t>从生产关系的角度来看，这段材料所反映的本质问题是</a:t>
            </a:r>
          </a:p>
          <a:p>
            <a:r>
              <a:rPr lang="zh-CN" altLang="en-US" sz="2800" b="1" dirty="0">
                <a:latin typeface="宋体" panose="02010600030101010101" pitchFamily="2" charset="-122"/>
                <a:ea typeface="宋体" panose="02010600030101010101" pitchFamily="2" charset="-122"/>
                <a:sym typeface="Times New Roman" panose="02020603050405020304" pitchFamily="2"/>
              </a:rPr>
              <a:t>A</a:t>
            </a:r>
            <a:r>
              <a:rPr lang="zh-CN" altLang="en-US" sz="2800" b="1" dirty="0">
                <a:latin typeface="宋体" panose="02010600030101010101" pitchFamily="2" charset="-122"/>
                <a:ea typeface="宋体" panose="02010600030101010101" pitchFamily="2" charset="-122"/>
                <a:sym typeface="宋体" panose="02010600030101010101" pitchFamily="2" charset="-122"/>
              </a:rPr>
              <a:t>．化学工业发展迅速           </a:t>
            </a:r>
            <a:r>
              <a:rPr lang="zh-CN" altLang="en-US" sz="2800" b="1" dirty="0">
                <a:latin typeface="宋体" panose="02010600030101010101" pitchFamily="2" charset="-122"/>
                <a:ea typeface="宋体" panose="02010600030101010101" pitchFamily="2" charset="-122"/>
                <a:sym typeface="Times New Roman" panose="02020603050405020304" pitchFamily="2"/>
              </a:rPr>
              <a:t>B</a:t>
            </a:r>
            <a:r>
              <a:rPr lang="zh-CN" altLang="en-US" sz="2800" b="1" dirty="0">
                <a:latin typeface="宋体" panose="02010600030101010101" pitchFamily="2" charset="-122"/>
                <a:ea typeface="宋体" panose="02010600030101010101" pitchFamily="2" charset="-122"/>
                <a:sym typeface="宋体" panose="02010600030101010101" pitchFamily="2" charset="-122"/>
              </a:rPr>
              <a:t>．工业生产竞争日趋激烈</a:t>
            </a:r>
            <a:endParaRPr lang="zh-CN" altLang="en-US" sz="2800" b="1" u="sng" dirty="0">
              <a:latin typeface="宋体" panose="02010600030101010101" pitchFamily="2" charset="-122"/>
              <a:ea typeface="宋体" panose="02010600030101010101" pitchFamily="2" charset="-122"/>
              <a:sym typeface="Times New Roman" panose="02020603050405020304" pitchFamily="2"/>
            </a:endParaRPr>
          </a:p>
          <a:p>
            <a:r>
              <a:rPr lang="zh-CN" altLang="en-US" sz="2800" b="1" dirty="0">
                <a:latin typeface="宋体" panose="02010600030101010101" pitchFamily="2" charset="-122"/>
                <a:ea typeface="宋体" panose="02010600030101010101" pitchFamily="2" charset="-122"/>
                <a:sym typeface="Times New Roman" panose="02020603050405020304" pitchFamily="2"/>
              </a:rPr>
              <a:t>C</a:t>
            </a:r>
            <a:r>
              <a:rPr lang="zh-CN" altLang="en-US" sz="2800" b="1" dirty="0">
                <a:latin typeface="宋体" panose="02010600030101010101" pitchFamily="2" charset="-122"/>
                <a:ea typeface="宋体" panose="02010600030101010101" pitchFamily="2" charset="-122"/>
                <a:sym typeface="宋体" panose="02010600030101010101" pitchFamily="2" charset="-122"/>
              </a:rPr>
              <a:t>．垄断组织形成并不断扩大     </a:t>
            </a:r>
            <a:r>
              <a:rPr lang="zh-CN" altLang="en-US" sz="2800" b="1" dirty="0">
                <a:latin typeface="宋体" panose="02010600030101010101" pitchFamily="2" charset="-122"/>
                <a:ea typeface="宋体" panose="02010600030101010101" pitchFamily="2" charset="-122"/>
                <a:sym typeface="Times New Roman" panose="02020603050405020304" pitchFamily="2"/>
              </a:rPr>
              <a:t>D</a:t>
            </a:r>
            <a:r>
              <a:rPr lang="zh-CN" altLang="en-US" sz="2800" b="1" dirty="0">
                <a:latin typeface="宋体" panose="02010600030101010101" pitchFamily="2" charset="-122"/>
                <a:ea typeface="宋体" panose="02010600030101010101" pitchFamily="2" charset="-122"/>
                <a:sym typeface="宋体" panose="02010600030101010101" pitchFamily="2" charset="-122"/>
              </a:rPr>
              <a:t>．工厂的规模不断扩大</a:t>
            </a:r>
          </a:p>
          <a:p>
            <a:r>
              <a:rPr lang="zh-CN" altLang="en-US" sz="2800" b="1" dirty="0">
                <a:latin typeface="宋体" panose="02010600030101010101" pitchFamily="2" charset="-122"/>
                <a:ea typeface="宋体" panose="02010600030101010101" pitchFamily="2" charset="-122"/>
                <a:sym typeface="宋体" panose="02010600030101010101" pitchFamily="2" charset="-122"/>
              </a:rPr>
              <a:t>4．</a:t>
            </a:r>
            <a:r>
              <a:rPr lang="zh-CN" altLang="en-US" sz="2800" b="1" dirty="0">
                <a:latin typeface="宋体" panose="02010600030101010101" pitchFamily="2" charset="-122"/>
                <a:sym typeface="Times New Roman" panose="02020603050405020304" pitchFamily="2"/>
              </a:rPr>
              <a:t>德国外长皮洛夫1899</a:t>
            </a:r>
            <a:r>
              <a:rPr lang="zh-CN" altLang="en-US" sz="2800" b="1" dirty="0">
                <a:latin typeface="宋体" panose="02010600030101010101" pitchFamily="2" charset="-122"/>
                <a:sym typeface="宋体" panose="02010600030101010101" pitchFamily="2" charset="-122"/>
              </a:rPr>
              <a:t>年在议会发表演说：“</a:t>
            </a:r>
            <a:r>
              <a:rPr lang="zh-CN" altLang="en-US" sz="2800" b="1" dirty="0">
                <a:latin typeface="宋体" panose="02010600030101010101" pitchFamily="2" charset="-122"/>
                <a:sym typeface="Times New Roman" panose="02020603050405020304" pitchFamily="2"/>
              </a:rPr>
              <a:t>我们不愿消极地站在旁边，而让他人分割世界。</a:t>
            </a:r>
            <a:r>
              <a:rPr lang="zh-CN" altLang="en-US" sz="2800" b="1" dirty="0">
                <a:latin typeface="宋体" panose="02010600030101010101" pitchFamily="2" charset="-122"/>
                <a:sym typeface="宋体" panose="02010600030101010101" pitchFamily="2" charset="-122"/>
              </a:rPr>
              <a:t>”</a:t>
            </a:r>
            <a:r>
              <a:rPr lang="zh-CN" altLang="en-US" sz="2800" b="1" dirty="0">
                <a:latin typeface="宋体" panose="02010600030101010101" pitchFamily="2" charset="-122"/>
                <a:sym typeface="Times New Roman" panose="02020603050405020304" pitchFamily="2"/>
              </a:rPr>
              <a:t>该讲话表明</a:t>
            </a:r>
            <a:endParaRPr lang="zh-CN" altLang="en-US" sz="2800" b="1" u="sng" dirty="0">
              <a:latin typeface="宋体" panose="02010600030101010101" pitchFamily="2" charset="-122"/>
              <a:ea typeface="宋体" panose="02010600030101010101" pitchFamily="2" charset="-122"/>
              <a:sym typeface="Times New Roman" panose="02020603050405020304" pitchFamily="2"/>
            </a:endParaRPr>
          </a:p>
          <a:p>
            <a:r>
              <a:rPr lang="zh-CN" altLang="en-US" sz="2800" b="1" dirty="0">
                <a:latin typeface="宋体" panose="02010600030101010101" pitchFamily="2" charset="-122"/>
                <a:sym typeface="Times New Roman" panose="02020603050405020304" pitchFamily="2"/>
              </a:rPr>
              <a:t>A</a:t>
            </a:r>
            <a:r>
              <a:rPr lang="zh-CN" altLang="en-US" sz="2800" b="1" dirty="0">
                <a:latin typeface="宋体" panose="02010600030101010101" pitchFamily="2" charset="-122"/>
                <a:sym typeface="宋体" panose="02010600030101010101" pitchFamily="2" charset="-122"/>
              </a:rPr>
              <a:t>．德国要争夺世界霸权</a:t>
            </a:r>
            <a:endParaRPr lang="zh-CN" altLang="en-US" sz="2800" b="1" dirty="0">
              <a:latin typeface="宋体" panose="02010600030101010101" pitchFamily="2" charset="-122"/>
              <a:ea typeface="宋体" panose="02010600030101010101" pitchFamily="2" charset="-122"/>
              <a:sym typeface="Times New Roman" panose="02020603050405020304" pitchFamily="2"/>
            </a:endParaRPr>
          </a:p>
          <a:p>
            <a:r>
              <a:rPr lang="zh-CN" altLang="en-US" sz="2800" b="1" dirty="0">
                <a:latin typeface="宋体" panose="02010600030101010101" pitchFamily="2" charset="-122"/>
                <a:sym typeface="Times New Roman" panose="02020603050405020304" pitchFamily="2"/>
              </a:rPr>
              <a:t>B</a:t>
            </a:r>
            <a:r>
              <a:rPr lang="zh-CN" altLang="en-US" sz="2800" b="1" dirty="0">
                <a:latin typeface="宋体" panose="02010600030101010101" pitchFamily="2" charset="-122"/>
                <a:sym typeface="宋体" panose="02010600030101010101" pitchFamily="2" charset="-122"/>
              </a:rPr>
              <a:t>．德国要继续完成未竟的统一大业</a:t>
            </a:r>
            <a:endParaRPr lang="zh-CN" altLang="en-US" sz="2800" b="1" dirty="0">
              <a:latin typeface="宋体" panose="02010600030101010101" pitchFamily="2" charset="-122"/>
              <a:ea typeface="宋体" panose="02010600030101010101" pitchFamily="2" charset="-122"/>
              <a:sym typeface="Times New Roman" panose="02020603050405020304" pitchFamily="2"/>
            </a:endParaRPr>
          </a:p>
          <a:p>
            <a:r>
              <a:rPr lang="zh-CN" altLang="en-US" sz="2800" b="1" dirty="0">
                <a:latin typeface="宋体" panose="02010600030101010101" pitchFamily="2" charset="-122"/>
                <a:sym typeface="Times New Roman" panose="02020603050405020304" pitchFamily="2"/>
              </a:rPr>
              <a:t>C</a:t>
            </a:r>
            <a:r>
              <a:rPr lang="zh-CN" altLang="en-US" sz="2800" b="1" dirty="0">
                <a:latin typeface="宋体" panose="02010600030101010101" pitchFamily="2" charset="-122"/>
                <a:sym typeface="宋体" panose="02010600030101010101" pitchFamily="2" charset="-122"/>
              </a:rPr>
              <a:t>．德国开始走上殖民扩张道路</a:t>
            </a:r>
            <a:endParaRPr lang="zh-CN" altLang="en-US" sz="2800" b="1" dirty="0">
              <a:latin typeface="宋体" panose="02010600030101010101" pitchFamily="2" charset="-122"/>
              <a:ea typeface="宋体" panose="02010600030101010101" pitchFamily="2" charset="-122"/>
              <a:sym typeface="Times New Roman" panose="02020603050405020304" pitchFamily="2"/>
            </a:endParaRPr>
          </a:p>
          <a:p>
            <a:r>
              <a:rPr lang="zh-CN" altLang="en-US" sz="2800" b="1" dirty="0">
                <a:latin typeface="宋体" panose="02010600030101010101" pitchFamily="2" charset="-122"/>
                <a:sym typeface="Times New Roman" panose="02020603050405020304" pitchFamily="2"/>
              </a:rPr>
              <a:t>D</a:t>
            </a:r>
            <a:r>
              <a:rPr lang="zh-CN" altLang="en-US" sz="2800" b="1" dirty="0">
                <a:latin typeface="宋体" panose="02010600030101010101" pitchFamily="2" charset="-122"/>
                <a:sym typeface="宋体" panose="02010600030101010101" pitchFamily="2" charset="-122"/>
              </a:rPr>
              <a:t>．德国放弃争夺殖民地</a:t>
            </a:r>
            <a:endParaRPr lang="zh-CN" altLang="en-US" sz="2800" b="1" dirty="0">
              <a:latin typeface="宋体" panose="02010600030101010101" pitchFamily="2" charset="-122"/>
              <a:ea typeface="宋体" panose="02010600030101010101" pitchFamily="2" charset="-122"/>
            </a:endParaRPr>
          </a:p>
        </p:txBody>
      </p:sp>
      <p:sp>
        <p:nvSpPr>
          <p:cNvPr id="23554" name="Text Box 5"/>
          <p:cNvSpPr/>
          <p:nvPr/>
        </p:nvSpPr>
        <p:spPr>
          <a:xfrm>
            <a:off x="540068" y="281623"/>
            <a:ext cx="2490787" cy="642937"/>
          </a:xfrm>
          <a:prstGeom prst="rect">
            <a:avLst/>
          </a:prstGeom>
          <a:noFill/>
          <a:ln w="9525">
            <a:noFill/>
          </a:ln>
        </p:spPr>
        <p:txBody>
          <a:bodyPr wrap="square" lIns="90170" tIns="46990" rIns="90170" bIns="46990" anchor="t">
            <a:spAutoFit/>
          </a:bodyPr>
          <a:lstStyle/>
          <a:p>
            <a:r>
              <a:rPr lang="zh-CN" altLang="en-US" sz="3600" b="1" dirty="0">
                <a:solidFill>
                  <a:srgbClr val="FF6600"/>
                </a:solidFill>
                <a:latin typeface="华文琥珀" panose="02010800040101010101" pitchFamily="2" charset="-122"/>
                <a:ea typeface="华文彩云" panose="02010800040101010101" charset="-122"/>
                <a:sym typeface="华文琥珀" panose="02010800040101010101" pitchFamily="2" charset="-122"/>
              </a:rPr>
              <a:t>即时反馈</a:t>
            </a:r>
            <a:endParaRPr lang="zh-CN" altLang="en-US" dirty="0">
              <a:solidFill>
                <a:srgbClr val="FF6600"/>
              </a:solidFill>
              <a:latin typeface="Arial" panose="020B0604020202020204" pitchFamily="34" charset="0"/>
              <a:ea typeface="宋体" panose="02010600030101010101" pitchFamily="2" charset="-122"/>
            </a:endParaRPr>
          </a:p>
        </p:txBody>
      </p:sp>
      <p:sp>
        <p:nvSpPr>
          <p:cNvPr id="2" name="动作按钮: 第一张 109578">
            <a:hlinkClick r:id="" action="ppaction://hlinkshowjump?jump=lastslide"/>
          </p:cNvPr>
          <p:cNvSpPr/>
          <p:nvPr/>
        </p:nvSpPr>
        <p:spPr>
          <a:xfrm>
            <a:off x="11458575" y="6296025"/>
            <a:ext cx="431800" cy="361950"/>
          </a:xfrm>
          <a:prstGeom prst="actionButtonHome">
            <a:avLst/>
          </a:prstGeom>
          <a:solidFill>
            <a:schemeClr val="accent1"/>
          </a:solidFill>
          <a:ln w="9525">
            <a:noFill/>
          </a:ln>
        </p:spPr>
        <p:txBody>
          <a:bodyPr wrap="square" anchor="t"/>
          <a:lstStyle/>
          <a:p>
            <a:endParaRPr lang="zh-CN" altLang="en-US" dirty="0">
              <a:latin typeface="Arial" panose="020B0604020202020204" pitchFamily="34" charset="0"/>
              <a:ea typeface="宋体" panose="02010600030101010101" pitchFamily="2" charset="-122"/>
            </a:endParaRPr>
          </a:p>
        </p:txBody>
      </p:sp>
      <p:sp>
        <p:nvSpPr>
          <p:cNvPr id="23558"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23554"/>
          <p:cNvSpPr/>
          <p:nvPr/>
        </p:nvSpPr>
        <p:spPr>
          <a:xfrm>
            <a:off x="2446338" y="2205038"/>
            <a:ext cx="7669212" cy="1920875"/>
          </a:xfrm>
          <a:prstGeom prst="rect">
            <a:avLst/>
          </a:prstGeom>
          <a:noFill/>
          <a:ln w="9525">
            <a:noFill/>
          </a:ln>
        </p:spPr>
        <p:txBody>
          <a:bodyPr wrap="none" anchor="t">
            <a:spAutoFit/>
          </a:bodyPr>
          <a:lstStyle/>
          <a:p>
            <a:pPr algn="ctr"/>
            <a:r>
              <a:rPr lang="zh-CN" altLang="en-US" sz="6000" b="1" dirty="0">
                <a:solidFill>
                  <a:srgbClr val="C00000"/>
                </a:solidFill>
                <a:latin typeface="Arial" panose="020B0604020202020204" pitchFamily="34" charset="0"/>
                <a:ea typeface="宋体" panose="02010600030101010101" pitchFamily="2" charset="-122"/>
              </a:rPr>
              <a:t>感谢您的聆听 ，</a:t>
            </a:r>
            <a:r>
              <a:rPr lang="en-US" altLang="zh-CN" sz="6000" b="1" dirty="0">
                <a:solidFill>
                  <a:srgbClr val="C00000"/>
                </a:solidFill>
                <a:latin typeface="Arial" panose="020B0604020202020204" pitchFamily="34" charset="0"/>
                <a:ea typeface="宋体" panose="02010600030101010101" pitchFamily="2" charset="-122"/>
              </a:rPr>
              <a:t/>
            </a:r>
            <a:br>
              <a:rPr lang="en-US" altLang="zh-CN" sz="6000" b="1" dirty="0">
                <a:solidFill>
                  <a:srgbClr val="C00000"/>
                </a:solidFill>
                <a:latin typeface="Arial" panose="020B0604020202020204" pitchFamily="34" charset="0"/>
                <a:ea typeface="宋体" panose="02010600030101010101" pitchFamily="2" charset="-122"/>
              </a:rPr>
            </a:br>
            <a:r>
              <a:rPr lang="zh-CN" altLang="en-US" sz="6000" b="1" dirty="0">
                <a:solidFill>
                  <a:srgbClr val="C00000"/>
                </a:solidFill>
                <a:latin typeface="Arial" panose="020B0604020202020204" pitchFamily="34" charset="0"/>
                <a:ea typeface="宋体" panose="02010600030101010101" pitchFamily="2" charset="-122"/>
              </a:rPr>
              <a:t>恳请批评指正！</a:t>
            </a:r>
            <a:endParaRPr lang="en-US" altLang="zh-CN" sz="6000" b="1" dirty="0">
              <a:solidFill>
                <a:srgbClr val="C00000"/>
              </a:solidFill>
              <a:latin typeface="Arial" panose="020B0604020202020204" pitchFamily="34" charset="0"/>
              <a:ea typeface="宋体" panose="02010600030101010101" pitchFamily="2" charset="-122"/>
            </a:endParaRPr>
          </a:p>
        </p:txBody>
      </p:sp>
      <p:pic>
        <p:nvPicPr>
          <p:cNvPr id="25602" name="图片 1" descr="e5e0d1f4fd60400dacb3fa2cf64817ce"/>
          <p:cNvPicPr>
            <a:picLocks noChangeAspect="1"/>
          </p:cNvPicPr>
          <p:nvPr/>
        </p:nvPicPr>
        <p:blipFill>
          <a:blip r:embed="rId2" cstate="print"/>
          <a:stretch>
            <a:fillRect/>
          </a:stretch>
        </p:blipFill>
        <p:spPr>
          <a:xfrm>
            <a:off x="9320213" y="4927600"/>
            <a:ext cx="2517775" cy="1590675"/>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矩形 5"/>
          <p:cNvSpPr/>
          <p:nvPr/>
        </p:nvSpPr>
        <p:spPr>
          <a:xfrm>
            <a:off x="538163" y="4649788"/>
            <a:ext cx="11368087" cy="1554162"/>
          </a:xfrm>
          <a:prstGeom prst="rect">
            <a:avLst/>
          </a:prstGeom>
          <a:noFill/>
          <a:ln w="9525">
            <a:noFill/>
          </a:ln>
        </p:spPr>
        <p:txBody>
          <a:bodyPr wrap="square" anchor="t">
            <a:spAutoFit/>
          </a:bodyPr>
          <a:lstStyle/>
          <a:p>
            <a:pPr>
              <a:spcBef>
                <a:spcPct val="20000"/>
              </a:spcBef>
              <a:buClr>
                <a:schemeClr val="hlink"/>
              </a:buClr>
            </a:pPr>
            <a:r>
              <a:rPr lang="en-US" altLang="zh-CN" sz="2800" b="1" dirty="0">
                <a:solidFill>
                  <a:srgbClr val="0000FF"/>
                </a:solidFill>
                <a:latin typeface="Calibri" panose="020F0502020204030204"/>
                <a:ea typeface="宋体" panose="02010600030101010101" pitchFamily="2" charset="-122"/>
                <a:sym typeface="Calibri" panose="020F0502020204030204"/>
              </a:rPr>
              <a:t>     </a:t>
            </a:r>
            <a:r>
              <a:rPr lang="en-US" altLang="zh-CN" sz="2400" b="1" dirty="0">
                <a:solidFill>
                  <a:srgbClr val="0000FF"/>
                </a:solidFill>
                <a:latin typeface="Calibri" panose="020F0502020204030204"/>
                <a:ea typeface="宋体" panose="02010600030101010101" pitchFamily="2" charset="-122"/>
                <a:sym typeface="Calibri" panose="020F0502020204030204"/>
              </a:rPr>
              <a:t> </a:t>
            </a:r>
            <a:r>
              <a:rPr lang="en-US" altLang="zh-CN" sz="3200" b="1" dirty="0">
                <a:solidFill>
                  <a:srgbClr val="0000FF"/>
                </a:solidFill>
                <a:latin typeface="Calibri" panose="020F0502020204030204"/>
                <a:ea typeface="宋体" panose="02010600030101010101" pitchFamily="2" charset="-122"/>
                <a:sym typeface="Calibri" panose="020F0502020204030204"/>
              </a:rPr>
              <a:t>19</a:t>
            </a:r>
            <a:r>
              <a:rPr lang="zh-CN" altLang="en-US" sz="3200" b="1" dirty="0">
                <a:solidFill>
                  <a:srgbClr val="0000FF"/>
                </a:solidFill>
                <a:latin typeface="宋体" panose="02010600030101010101" pitchFamily="2" charset="-122"/>
                <a:ea typeface="宋体" panose="02010600030101010101" pitchFamily="2" charset="-122"/>
                <a:sym typeface="宋体" panose="02010600030101010101" pitchFamily="2" charset="-122"/>
              </a:rPr>
              <a:t>世纪中后期，科学技术的发展突飞猛进，各种新技术、新发明层出不穷，并被迅速应用于工业生产，大大促进了经济的发展，这就是</a:t>
            </a:r>
            <a:r>
              <a:rPr lang="zh-CN" altLang="en-US" sz="3200" b="1" dirty="0">
                <a:solidFill>
                  <a:srgbClr val="FF0000"/>
                </a:solidFill>
                <a:latin typeface="宋体" panose="02010600030101010101" pitchFamily="2" charset="-122"/>
                <a:ea typeface="宋体" panose="02010600030101010101" pitchFamily="2" charset="-122"/>
                <a:sym typeface="宋体" panose="02010600030101010101" pitchFamily="2" charset="-122"/>
              </a:rPr>
              <a:t>第二次工业革命</a:t>
            </a:r>
            <a:r>
              <a:rPr lang="zh-CN" altLang="en-US" sz="3200" b="1" dirty="0">
                <a:solidFill>
                  <a:srgbClr val="0000FF"/>
                </a:solidFill>
                <a:latin typeface="宋体" panose="02010600030101010101" pitchFamily="2" charset="-122"/>
                <a:ea typeface="宋体" panose="02010600030101010101" pitchFamily="2" charset="-122"/>
                <a:sym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sp>
        <p:nvSpPr>
          <p:cNvPr id="7170" name="文本框 99"/>
          <p:cNvSpPr/>
          <p:nvPr/>
        </p:nvSpPr>
        <p:spPr>
          <a:xfrm>
            <a:off x="1101725" y="214313"/>
            <a:ext cx="10342563" cy="768350"/>
          </a:xfrm>
          <a:prstGeom prst="rect">
            <a:avLst/>
          </a:prstGeom>
          <a:noFill/>
          <a:ln w="9525">
            <a:noFill/>
          </a:ln>
        </p:spPr>
        <p:txBody>
          <a:bodyPr wrap="square" anchor="t">
            <a:spAutoFit/>
          </a:bodyPr>
          <a:lstStyle/>
          <a:p>
            <a:r>
              <a:rPr lang="zh-CN" altLang="en-US"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纵向：生产力突破</a:t>
            </a:r>
            <a:r>
              <a:rPr lang="en-US" altLang="zh-CN"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a:t>
            </a:r>
            <a:r>
              <a:rPr lang="zh-CN" altLang="en-US" sz="4400" dirty="0">
                <a:solidFill>
                  <a:srgbClr val="000000"/>
                </a:solidFill>
                <a:latin typeface="华文琥珀" panose="02010800040101010101" pitchFamily="2" charset="-122"/>
                <a:ea typeface="华文琥珀" panose="02010800040101010101" pitchFamily="2" charset="-122"/>
                <a:sym typeface="宋体" panose="02010600030101010101" pitchFamily="2" charset="-122"/>
              </a:rPr>
              <a:t>第二次工业革命</a:t>
            </a:r>
            <a:endParaRPr lang="zh-CN" altLang="en-US" dirty="0">
              <a:latin typeface="Arial" panose="020B0604020202020204" pitchFamily="34" charset="0"/>
              <a:ea typeface="宋体" panose="02010600030101010101" pitchFamily="2" charset="-122"/>
            </a:endParaRPr>
          </a:p>
        </p:txBody>
      </p:sp>
      <p:pic>
        <p:nvPicPr>
          <p:cNvPr id="7171" name="图片 1" descr="e5e0d1f4fd60400dacb3fa2cf64817ce"/>
          <p:cNvPicPr>
            <a:picLocks noChangeAspect="1"/>
          </p:cNvPicPr>
          <p:nvPr/>
        </p:nvPicPr>
        <p:blipFill>
          <a:blip r:embed="rId2" cstate="print"/>
          <a:stretch>
            <a:fillRect/>
          </a:stretch>
        </p:blipFill>
        <p:spPr>
          <a:xfrm>
            <a:off x="538163" y="1114425"/>
            <a:ext cx="5160962" cy="3259138"/>
          </a:xfrm>
          <a:prstGeom prst="rect">
            <a:avLst/>
          </a:prstGeom>
          <a:noFill/>
          <a:ln w="9525">
            <a:noFill/>
          </a:ln>
        </p:spPr>
      </p:pic>
      <p:pic>
        <p:nvPicPr>
          <p:cNvPr id="7172" name="图片 2" descr="EeBC-fyfeutp9645906"/>
          <p:cNvPicPr>
            <a:picLocks noChangeAspect="1"/>
          </p:cNvPicPr>
          <p:nvPr/>
        </p:nvPicPr>
        <p:blipFill>
          <a:blip r:embed="rId3" cstate="print"/>
          <a:stretch>
            <a:fillRect/>
          </a:stretch>
        </p:blipFill>
        <p:spPr>
          <a:xfrm>
            <a:off x="5861050" y="1114425"/>
            <a:ext cx="5895975" cy="3259138"/>
          </a:xfrm>
          <a:prstGeom prst="rect">
            <a:avLst/>
          </a:prstGeom>
          <a:noFill/>
          <a:ln w="9525">
            <a:noFill/>
          </a:ln>
        </p:spPr>
      </p:pic>
      <p:sp>
        <p:nvSpPr>
          <p:cNvPr id="7173" name="文本框 3"/>
          <p:cNvSpPr/>
          <p:nvPr/>
        </p:nvSpPr>
        <p:spPr>
          <a:xfrm>
            <a:off x="6030913" y="5656263"/>
            <a:ext cx="3738562" cy="519112"/>
          </a:xfrm>
          <a:prstGeom prst="rect">
            <a:avLst/>
          </a:prstGeom>
          <a:noFill/>
          <a:ln w="9525">
            <a:noFill/>
          </a:ln>
        </p:spPr>
        <p:txBody>
          <a:bodyPr wrap="none" anchor="t">
            <a:spAutoFit/>
          </a:bodyPr>
          <a:lstStyle/>
          <a:p>
            <a:r>
              <a:rPr lang="zh-CN" altLang="en-US" sz="2800" b="1" dirty="0">
                <a:solidFill>
                  <a:srgbClr val="000000"/>
                </a:solidFill>
                <a:latin typeface="黑体" panose="02010600030101010101" charset="-122"/>
                <a:ea typeface="黑体" panose="02010600030101010101" charset="-122"/>
                <a:sym typeface="黑体" panose="02010600030101010101" charset="-122"/>
              </a:rPr>
              <a:t>（1866年～20世纪初）</a:t>
            </a:r>
          </a:p>
        </p:txBody>
      </p:sp>
      <p:sp>
        <p:nvSpPr>
          <p:cNvPr id="7174"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表格 8193"/>
          <p:cNvGraphicFramePr/>
          <p:nvPr/>
        </p:nvGraphicFramePr>
        <p:xfrm>
          <a:off x="639763" y="1260475"/>
          <a:ext cx="10910888" cy="5086350"/>
        </p:xfrm>
        <a:graphic>
          <a:graphicData uri="http://schemas.openxmlformats.org/drawingml/2006/table">
            <a:tbl>
              <a:tblPr/>
              <a:tblGrid>
                <a:gridCol w="1023938"/>
                <a:gridCol w="2087562"/>
                <a:gridCol w="7799388"/>
              </a:tblGrid>
              <a:tr h="958850">
                <a:tc grid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endParaRPr lang="zh-CN" altLang="en-US" sz="2400" b="0">
                        <a:solidFill>
                          <a:srgbClr val="000000"/>
                        </a:solidFill>
                        <a:latin typeface="黑体" panose="02010600030101010101" charset="-122"/>
                        <a:ea typeface="黑体" panose="02010600030101010101" charset="-122"/>
                        <a:sym typeface="黑体" panose="02010600030101010101" charset="-122"/>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hMerge="1">
                  <a:txBody>
                    <a:bodyPr/>
                    <a:lstStyle/>
                    <a:p>
                      <a:endParaRPr lang="zh-CN"/>
                    </a:p>
                  </a:txBody>
                  <a:tcPr>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r>
                        <a:rPr lang="zh-CN" altLang="en-US" sz="3200" b="0">
                          <a:solidFill>
                            <a:srgbClr val="000000"/>
                          </a:solidFill>
                          <a:latin typeface="黑体" panose="02010600030101010101" charset="-122"/>
                          <a:ea typeface="黑体" panose="02010600030101010101" charset="-122"/>
                          <a:sym typeface="黑体" panose="02010600030101010101" charset="-122"/>
                        </a:rPr>
                        <a:t>第二次工业革命</a:t>
                      </a:r>
                      <a:endParaRPr lang="zh-CN" altLang="en-US" sz="2800">
                        <a:latin typeface="Calibri" panose="020F0502020204030204"/>
                        <a:sym typeface="Calibri" panose="020F0502020204030204"/>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r>
              <a:tr h="825500">
                <a:tc rowSpan="5">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r>
                        <a:rPr lang="zh-CN" altLang="en-US" sz="2800" b="0">
                          <a:solidFill>
                            <a:srgbClr val="000000"/>
                          </a:solidFill>
                          <a:latin typeface="华文新魏" panose="02010800040101010101" pitchFamily="2" charset="-122"/>
                          <a:ea typeface="黑体" panose="02010600030101010101" charset="-122"/>
                          <a:sym typeface="华文新魏" panose="02010800040101010101" pitchFamily="2" charset="-122"/>
                        </a:rPr>
                        <a:t>兴起</a:t>
                      </a:r>
                    </a:p>
                    <a:p>
                      <a:pPr marL="0" lvl="0" indent="0" algn="ctr" eaLnBrk="1" latinLnBrk="0" hangingPunct="1">
                        <a:lnSpc>
                          <a:spcPct val="100000"/>
                        </a:lnSpc>
                        <a:spcBef>
                          <a:spcPct val="0"/>
                        </a:spcBef>
                        <a:buSzPct val="25000"/>
                        <a:buFont typeface="Arial" panose="020B0604020202020204" pitchFamily="34" charset="0"/>
                        <a:buNone/>
                      </a:pPr>
                      <a:r>
                        <a:rPr lang="zh-CN" altLang="en-US" sz="2800" b="0">
                          <a:solidFill>
                            <a:srgbClr val="000000"/>
                          </a:solidFill>
                          <a:latin typeface="华文新魏" panose="02010800040101010101" pitchFamily="2" charset="-122"/>
                          <a:ea typeface="黑体" panose="02010600030101010101" charset="-122"/>
                          <a:sym typeface="华文新魏" panose="02010800040101010101" pitchFamily="2" charset="-122"/>
                        </a:rPr>
                        <a:t>的条件</a:t>
                      </a:r>
                      <a:endParaRPr lang="zh-CN" altLang="en-US" sz="2800">
                        <a:latin typeface="Calibri" panose="020F0502020204030204"/>
                        <a:sym typeface="Calibri" panose="020F0502020204030204"/>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r>
                        <a:rPr lang="zh-CN" altLang="en-US" sz="2800" b="0">
                          <a:solidFill>
                            <a:srgbClr val="000000"/>
                          </a:solidFill>
                          <a:latin typeface="华文新魏" panose="02010800040101010101" pitchFamily="2" charset="-122"/>
                          <a:ea typeface="黑体" panose="02010600030101010101" charset="-122"/>
                          <a:sym typeface="华文新魏" panose="02010800040101010101" pitchFamily="2" charset="-122"/>
                        </a:rPr>
                        <a:t>政治前提</a:t>
                      </a:r>
                      <a:endParaRPr lang="zh-CN" altLang="en-US" sz="2800">
                        <a:latin typeface="Calibri" panose="020F0502020204030204"/>
                        <a:sym typeface="Calibri" panose="020F0502020204030204"/>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endParaRPr lang="zh-CN" altLang="en-US" sz="2400" b="0">
                        <a:solidFill>
                          <a:srgbClr val="000000"/>
                        </a:solidFill>
                        <a:latin typeface="黑体" panose="02010600030101010101" charset="-122"/>
                        <a:ea typeface="黑体" panose="02010600030101010101" charset="-122"/>
                        <a:sym typeface="黑体" panose="02010600030101010101" charset="-122"/>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r>
              <a:tr h="825500">
                <a:tc vMerge="1">
                  <a:txBody>
                    <a:bodyPr/>
                    <a:lstStyle/>
                    <a:p>
                      <a:endParaRPr lang="zh-CN"/>
                    </a:p>
                  </a:txBody>
                  <a:tcP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r>
                        <a:rPr lang="zh-CN" altLang="en-US" sz="2800" b="0">
                          <a:solidFill>
                            <a:srgbClr val="000000"/>
                          </a:solidFill>
                          <a:latin typeface="华文新魏" panose="02010800040101010101" pitchFamily="2" charset="-122"/>
                          <a:ea typeface="黑体" panose="02010600030101010101" charset="-122"/>
                          <a:sym typeface="华文新魏" panose="02010800040101010101" pitchFamily="2" charset="-122"/>
                        </a:rPr>
                        <a:t>资金</a:t>
                      </a:r>
                      <a:endParaRPr lang="zh-CN" altLang="en-US" sz="2800">
                        <a:latin typeface="Calibri" panose="020F0502020204030204"/>
                        <a:sym typeface="Calibri" panose="020F0502020204030204"/>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endParaRPr lang="zh-CN" altLang="en-US" sz="2400" b="0">
                        <a:solidFill>
                          <a:srgbClr val="000000"/>
                        </a:solidFill>
                        <a:latin typeface="黑体" panose="02010600030101010101" charset="-122"/>
                        <a:ea typeface="黑体" panose="02010600030101010101" charset="-122"/>
                        <a:sym typeface="黑体" panose="02010600030101010101" charset="-122"/>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r>
              <a:tr h="825500">
                <a:tc vMerge="1">
                  <a:txBody>
                    <a:bodyPr/>
                    <a:lstStyle/>
                    <a:p>
                      <a:endParaRPr lang="zh-CN"/>
                    </a:p>
                  </a:txBody>
                  <a:tcP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r>
                        <a:rPr lang="zh-CN" altLang="en-US" sz="2800" b="0">
                          <a:solidFill>
                            <a:srgbClr val="000000"/>
                          </a:solidFill>
                          <a:latin typeface="华文新魏" panose="02010800040101010101" pitchFamily="2" charset="-122"/>
                          <a:ea typeface="黑体" panose="02010600030101010101" charset="-122"/>
                          <a:sym typeface="华文新魏" panose="02010800040101010101" pitchFamily="2" charset="-122"/>
                        </a:rPr>
                        <a:t>市场</a:t>
                      </a:r>
                      <a:endParaRPr lang="zh-CN" altLang="en-US" sz="2800">
                        <a:latin typeface="Calibri" panose="020F0502020204030204"/>
                        <a:sym typeface="Calibri" panose="020F0502020204030204"/>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endParaRPr lang="en-US" altLang="zh-CN" sz="2400" b="0" dirty="0">
                        <a:solidFill>
                          <a:srgbClr val="000000"/>
                        </a:solidFill>
                        <a:latin typeface="黑体" panose="02010600030101010101" charset="-122"/>
                        <a:ea typeface="黑体" panose="02010600030101010101" charset="-122"/>
                        <a:sym typeface="黑体" panose="02010600030101010101" charset="-122"/>
                      </a:endParaRPr>
                    </a:p>
                    <a:p>
                      <a:pPr marL="0" lvl="0" indent="0" algn="ctr" eaLnBrk="1" latinLnBrk="0" hangingPunct="1">
                        <a:lnSpc>
                          <a:spcPct val="100000"/>
                        </a:lnSpc>
                        <a:spcBef>
                          <a:spcPct val="0"/>
                        </a:spcBef>
                        <a:buSzPct val="25000"/>
                        <a:buFont typeface="Arial" panose="020B0604020202020204" pitchFamily="34" charset="0"/>
                        <a:buNone/>
                      </a:pPr>
                      <a:endParaRPr lang="zh-CN" altLang="en-US" sz="2400" b="0" dirty="0">
                        <a:solidFill>
                          <a:srgbClr val="000000"/>
                        </a:solidFill>
                        <a:latin typeface="黑体" panose="02010600030101010101" charset="-122"/>
                        <a:ea typeface="黑体" panose="02010600030101010101" charset="-122"/>
                        <a:sym typeface="黑体" panose="02010600030101010101" charset="-122"/>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r>
              <a:tr h="825500">
                <a:tc vMerge="1">
                  <a:txBody>
                    <a:bodyPr/>
                    <a:lstStyle/>
                    <a:p>
                      <a:endParaRPr lang="zh-CN"/>
                    </a:p>
                  </a:txBody>
                  <a:tcP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r>
                        <a:rPr lang="zh-CN" altLang="en-US" sz="2800" b="0">
                          <a:solidFill>
                            <a:srgbClr val="000000"/>
                          </a:solidFill>
                          <a:latin typeface="华文新魏" panose="02010800040101010101" pitchFamily="2" charset="-122"/>
                          <a:ea typeface="黑体" panose="02010600030101010101" charset="-122"/>
                          <a:sym typeface="华文新魏" panose="02010800040101010101" pitchFamily="2" charset="-122"/>
                        </a:rPr>
                        <a:t>劳动力</a:t>
                      </a:r>
                      <a:endParaRPr lang="zh-CN" altLang="en-US" sz="2800">
                        <a:latin typeface="Calibri" panose="020F0502020204030204"/>
                        <a:sym typeface="Calibri" panose="020F0502020204030204"/>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endParaRPr lang="zh-CN" altLang="en-US" sz="2400" b="0">
                        <a:solidFill>
                          <a:srgbClr val="000000"/>
                        </a:solidFill>
                        <a:latin typeface="黑体" panose="02010600030101010101" charset="-122"/>
                        <a:ea typeface="黑体" panose="02010600030101010101" charset="-122"/>
                        <a:sym typeface="黑体" panose="02010600030101010101" charset="-122"/>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r>
              <a:tr h="825500">
                <a:tc vMerge="1">
                  <a:txBody>
                    <a:bodyPr/>
                    <a:lstStyle/>
                    <a:p>
                      <a:endParaRPr lang="zh-CN"/>
                    </a:p>
                  </a:txBody>
                  <a:tcP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B w="28575"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r>
                        <a:rPr lang="zh-CN" altLang="en-US" sz="2800" b="0">
                          <a:solidFill>
                            <a:srgbClr val="000000"/>
                          </a:solidFill>
                          <a:latin typeface="华文新魏" panose="02010800040101010101" pitchFamily="2" charset="-122"/>
                          <a:ea typeface="黑体" panose="02010600030101010101" charset="-122"/>
                          <a:sym typeface="华文新魏" panose="02010800040101010101" pitchFamily="2" charset="-122"/>
                        </a:rPr>
                        <a:t>科技</a:t>
                      </a:r>
                      <a:endParaRPr lang="zh-CN" altLang="en-US" sz="2800">
                        <a:latin typeface="Calibri" panose="020F0502020204030204"/>
                        <a:sym typeface="Calibri" panose="020F0502020204030204"/>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SzPct val="25000"/>
                        <a:buFont typeface="Arial" panose="020B0604020202020204" pitchFamily="34" charset="0"/>
                        <a:buNone/>
                      </a:pPr>
                      <a:endParaRPr lang="zh-CN" altLang="en-US" sz="2400" b="0">
                        <a:solidFill>
                          <a:srgbClr val="000000"/>
                        </a:solidFill>
                        <a:latin typeface="黑体" panose="02010600030101010101" charset="-122"/>
                        <a:ea typeface="黑体" panose="02010600030101010101" charset="-122"/>
                        <a:sym typeface="黑体" panose="02010600030101010101" charset="-122"/>
                      </a:endParaRPr>
                    </a:p>
                  </a:txBody>
                  <a:tcPr marL="90170" marR="90170" marT="46990" marB="46990" anchor="ct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solidFill>
                      <a:schemeClr val="bg1">
                        <a:alpha val="100000"/>
                      </a:schemeClr>
                    </a:solidFill>
                  </a:tcPr>
                </a:tc>
              </a:tr>
            </a:tbl>
          </a:graphicData>
        </a:graphic>
      </p:graphicFrame>
      <p:sp>
        <p:nvSpPr>
          <p:cNvPr id="8218" name="Text Box 5"/>
          <p:cNvSpPr/>
          <p:nvPr/>
        </p:nvSpPr>
        <p:spPr>
          <a:xfrm>
            <a:off x="1647825" y="365125"/>
            <a:ext cx="9118600" cy="832485"/>
          </a:xfrm>
          <a:prstGeom prst="rect">
            <a:avLst/>
          </a:prstGeom>
          <a:noFill/>
          <a:ln w="9525">
            <a:noFill/>
          </a:ln>
        </p:spPr>
        <p:txBody>
          <a:bodyPr wrap="square" lIns="90170" tIns="46990" rIns="90170" bIns="46990" anchor="t">
            <a:spAutoFit/>
          </a:bodyPr>
          <a:lstStyle/>
          <a:p>
            <a:pPr algn="ctr"/>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第二次工业革命的背景</a:t>
            </a:r>
            <a:endParaRPr lang="zh-CN" altLang="en-US" dirty="0">
              <a:latin typeface="Arial" panose="020B0604020202020204" pitchFamily="34" charset="0"/>
              <a:ea typeface="宋体" panose="02010600030101010101" pitchFamily="2" charset="-122"/>
            </a:endParaRPr>
          </a:p>
        </p:txBody>
      </p:sp>
      <p:sp>
        <p:nvSpPr>
          <p:cNvPr id="8220" name="文本框 8245"/>
          <p:cNvSpPr/>
          <p:nvPr/>
        </p:nvSpPr>
        <p:spPr>
          <a:xfrm>
            <a:off x="3725863" y="2393633"/>
            <a:ext cx="7612062" cy="517525"/>
          </a:xfrm>
          <a:prstGeom prst="rect">
            <a:avLst/>
          </a:prstGeom>
          <a:noFill/>
          <a:ln w="9525">
            <a:noFill/>
          </a:ln>
        </p:spPr>
        <p:txBody>
          <a:bodyPr wrap="square" anchor="t">
            <a:spAutoFit/>
          </a:bodyPr>
          <a:lstStyle/>
          <a:p>
            <a:pPr algn="ctr"/>
            <a:r>
              <a:rPr lang="zh-CN" altLang="en-US" sz="2800" b="1" dirty="0">
                <a:solidFill>
                  <a:schemeClr val="tx1"/>
                </a:solidFill>
                <a:latin typeface="Arial" panose="020B0604020202020204" pitchFamily="34" charset="0"/>
                <a:ea typeface="黑体" panose="02010600030101010101" charset="-122"/>
                <a:sym typeface="Arial" panose="020B0604020202020204" pitchFamily="34" charset="0"/>
              </a:rPr>
              <a:t>资本主义制度在欧美主要国家确立</a:t>
            </a:r>
          </a:p>
        </p:txBody>
      </p:sp>
      <p:sp>
        <p:nvSpPr>
          <p:cNvPr id="8221" name="文本框 8246"/>
          <p:cNvSpPr/>
          <p:nvPr/>
        </p:nvSpPr>
        <p:spPr>
          <a:xfrm>
            <a:off x="3825875" y="3168015"/>
            <a:ext cx="7512050" cy="521970"/>
          </a:xfrm>
          <a:prstGeom prst="rect">
            <a:avLst/>
          </a:prstGeom>
          <a:noFill/>
          <a:ln w="9525">
            <a:noFill/>
          </a:ln>
        </p:spPr>
        <p:txBody>
          <a:bodyPr wrap="square" anchor="t">
            <a:spAutoFit/>
          </a:bodyPr>
          <a:lstStyle/>
          <a:p>
            <a:pPr algn="ctr"/>
            <a:r>
              <a:rPr lang="zh-CN" altLang="en-US" sz="2800" b="1" dirty="0">
                <a:solidFill>
                  <a:srgbClr val="000000"/>
                </a:solidFill>
                <a:latin typeface="Arial" panose="020B0604020202020204" pitchFamily="34" charset="0"/>
                <a:ea typeface="黑体" panose="02010600030101010101" charset="-122"/>
                <a:sym typeface="Arial" panose="020B0604020202020204" pitchFamily="34" charset="0"/>
              </a:rPr>
              <a:t>欧美国家积累大量资本</a:t>
            </a:r>
            <a:endParaRPr lang="zh-CN" altLang="en-US" dirty="0">
              <a:latin typeface="Arial" panose="020B0604020202020204" pitchFamily="34" charset="0"/>
              <a:ea typeface="宋体" panose="02010600030101010101" pitchFamily="2" charset="-122"/>
            </a:endParaRPr>
          </a:p>
        </p:txBody>
      </p:sp>
      <p:sp>
        <p:nvSpPr>
          <p:cNvPr id="8222" name="文本框 8247"/>
          <p:cNvSpPr/>
          <p:nvPr/>
        </p:nvSpPr>
        <p:spPr>
          <a:xfrm>
            <a:off x="3802380" y="4108450"/>
            <a:ext cx="7459663" cy="517525"/>
          </a:xfrm>
          <a:prstGeom prst="rect">
            <a:avLst/>
          </a:prstGeom>
          <a:noFill/>
          <a:ln w="9525">
            <a:noFill/>
          </a:ln>
        </p:spPr>
        <p:txBody>
          <a:bodyPr wrap="square" anchor="t">
            <a:spAutoFit/>
          </a:bodyPr>
          <a:lstStyle/>
          <a:p>
            <a:pPr algn="ctr"/>
            <a:r>
              <a:rPr lang="zh-CN" altLang="en-US" sz="2800" b="1" dirty="0">
                <a:solidFill>
                  <a:srgbClr val="000000"/>
                </a:solidFill>
                <a:latin typeface="Arial" panose="020B0604020202020204" pitchFamily="34" charset="0"/>
                <a:ea typeface="黑体" panose="02010600030101010101" charset="-122"/>
                <a:sym typeface="Arial" panose="020B0604020202020204" pitchFamily="34" charset="0"/>
              </a:rPr>
              <a:t>工业革命后，世界市场初步形成</a:t>
            </a:r>
            <a:endParaRPr lang="zh-CN" altLang="en-US" dirty="0">
              <a:latin typeface="Arial" panose="020B0604020202020204" pitchFamily="34" charset="0"/>
              <a:ea typeface="宋体" panose="02010600030101010101" pitchFamily="2" charset="-122"/>
            </a:endParaRPr>
          </a:p>
        </p:txBody>
      </p:sp>
      <p:sp>
        <p:nvSpPr>
          <p:cNvPr id="8223" name="文本框 8248"/>
          <p:cNvSpPr/>
          <p:nvPr/>
        </p:nvSpPr>
        <p:spPr>
          <a:xfrm>
            <a:off x="3725863" y="5677535"/>
            <a:ext cx="7689850" cy="517525"/>
          </a:xfrm>
          <a:prstGeom prst="rect">
            <a:avLst/>
          </a:prstGeom>
          <a:noFill/>
          <a:ln w="9525">
            <a:noFill/>
          </a:ln>
        </p:spPr>
        <p:txBody>
          <a:bodyPr wrap="square" anchor="t">
            <a:spAutoFit/>
          </a:bodyPr>
          <a:lstStyle/>
          <a:p>
            <a:pPr algn="ctr"/>
            <a:r>
              <a:rPr lang="zh-CN" altLang="en-US" sz="2800" b="1" dirty="0">
                <a:solidFill>
                  <a:schemeClr val="tx1"/>
                </a:solidFill>
                <a:latin typeface="Arial" panose="020B0604020202020204" pitchFamily="34" charset="0"/>
                <a:ea typeface="黑体" panose="02010600030101010101" charset="-122"/>
                <a:sym typeface="Arial" panose="020B0604020202020204" pitchFamily="34" charset="0"/>
              </a:rPr>
              <a:t>科学技术的突破创新</a:t>
            </a:r>
          </a:p>
        </p:txBody>
      </p:sp>
      <p:sp>
        <p:nvSpPr>
          <p:cNvPr id="8224" name="文本框 8249"/>
          <p:cNvSpPr/>
          <p:nvPr/>
        </p:nvSpPr>
        <p:spPr>
          <a:xfrm>
            <a:off x="3857625" y="4872990"/>
            <a:ext cx="7512050" cy="519113"/>
          </a:xfrm>
          <a:prstGeom prst="rect">
            <a:avLst/>
          </a:prstGeom>
          <a:noFill/>
          <a:ln w="9525">
            <a:noFill/>
          </a:ln>
        </p:spPr>
        <p:txBody>
          <a:bodyPr wrap="square" anchor="t">
            <a:spAutoFit/>
          </a:bodyPr>
          <a:lstStyle/>
          <a:p>
            <a:pPr algn="ctr"/>
            <a:r>
              <a:rPr lang="zh-CN" altLang="en-US" sz="2800" b="1" dirty="0">
                <a:solidFill>
                  <a:schemeClr val="tx1"/>
                </a:solidFill>
                <a:latin typeface="Arial" panose="020B0604020202020204" pitchFamily="34" charset="0"/>
                <a:ea typeface="黑体" panose="02010600030101010101" charset="-122"/>
                <a:sym typeface="Arial" panose="020B0604020202020204" pitchFamily="34" charset="0"/>
              </a:rPr>
              <a:t>城市化进程加快</a:t>
            </a:r>
          </a:p>
        </p:txBody>
      </p:sp>
      <p:sp>
        <p:nvSpPr>
          <p:cNvPr id="2" name="Text Box 5"/>
          <p:cNvSpPr/>
          <p:nvPr/>
        </p:nvSpPr>
        <p:spPr>
          <a:xfrm>
            <a:off x="-9525" y="11113"/>
            <a:ext cx="2343150" cy="642937"/>
          </a:xfrm>
          <a:prstGeom prst="rect">
            <a:avLst/>
          </a:prstGeom>
          <a:noFill/>
          <a:ln w="9525">
            <a:noFill/>
          </a:ln>
        </p:spPr>
        <p:txBody>
          <a:bodyPr wrap="square" lIns="90170" tIns="46990" rIns="90170" bIns="46990" anchor="t">
            <a:spAutoFit/>
          </a:bodyPr>
          <a:lstStyle/>
          <a:p>
            <a:r>
              <a:rPr lang="zh-CN" altLang="en-US" sz="3600" b="1" dirty="0">
                <a:solidFill>
                  <a:srgbClr val="009900"/>
                </a:solidFill>
                <a:latin typeface="华文琥珀" panose="02010800040101010101" pitchFamily="2" charset="-122"/>
                <a:ea typeface="华文彩云" panose="02010800040101010101" charset="-122"/>
                <a:sym typeface="华文琥珀" panose="02010800040101010101" pitchFamily="2" charset="-122"/>
              </a:rPr>
              <a:t>知能准备</a:t>
            </a:r>
            <a:endParaRPr lang="zh-CN" altLang="en-US" dirty="0">
              <a:latin typeface="Arial" panose="020B0604020202020204" pitchFamily="34" charset="0"/>
              <a:ea typeface="宋体" panose="02010600030101010101" pitchFamily="2" charset="-122"/>
            </a:endParaRPr>
          </a:p>
        </p:txBody>
      </p:sp>
      <p:sp>
        <p:nvSpPr>
          <p:cNvPr id="8225"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20"/>
                                        </p:tgtEl>
                                        <p:attrNameLst>
                                          <p:attrName>style.visibility</p:attrName>
                                        </p:attrNameLst>
                                      </p:cBhvr>
                                      <p:to>
                                        <p:strVal val="visible"/>
                                      </p:to>
                                    </p:set>
                                    <p:animEffect filter="blinds(horizontal)">
                                      <p:cBhvr>
                                        <p:cTn id="7" dur="500"/>
                                        <p:tgtEl>
                                          <p:spTgt spid="82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21"/>
                                        </p:tgtEl>
                                        <p:attrNameLst>
                                          <p:attrName>style.visibility</p:attrName>
                                        </p:attrNameLst>
                                      </p:cBhvr>
                                      <p:to>
                                        <p:strVal val="visible"/>
                                      </p:to>
                                    </p:set>
                                    <p:animEffect filter="blinds(horizontal)">
                                      <p:cBhvr>
                                        <p:cTn id="12" dur="500"/>
                                        <p:tgtEl>
                                          <p:spTgt spid="82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22"/>
                                        </p:tgtEl>
                                        <p:attrNameLst>
                                          <p:attrName>style.visibility</p:attrName>
                                        </p:attrNameLst>
                                      </p:cBhvr>
                                      <p:to>
                                        <p:strVal val="visible"/>
                                      </p:to>
                                    </p:set>
                                    <p:animEffect filter="blinds(horizontal)">
                                      <p:cBhvr>
                                        <p:cTn id="17" dur="500"/>
                                        <p:tgtEl>
                                          <p:spTgt spid="82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24"/>
                                        </p:tgtEl>
                                        <p:attrNameLst>
                                          <p:attrName>style.visibility</p:attrName>
                                        </p:attrNameLst>
                                      </p:cBhvr>
                                      <p:to>
                                        <p:strVal val="visible"/>
                                      </p:to>
                                    </p:set>
                                    <p:animEffect filter="blinds(horizontal)">
                                      <p:cBhvr>
                                        <p:cTn id="22" dur="500"/>
                                        <p:tgtEl>
                                          <p:spTgt spid="82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23"/>
                                        </p:tgtEl>
                                        <p:attrNameLst>
                                          <p:attrName>style.visibility</p:attrName>
                                        </p:attrNameLst>
                                      </p:cBhvr>
                                      <p:to>
                                        <p:strVal val="visible"/>
                                      </p:to>
                                    </p:set>
                                    <p:animEffect filter="blinds(horizontal)">
                                      <p:cBhvr>
                                        <p:cTn id="27" dur="500"/>
                                        <p:tgtEl>
                                          <p:spTgt spid="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0" grpId="0" bldLvl="0"/>
      <p:bldP spid="8221" grpId="0" bldLvl="0"/>
      <p:bldP spid="8222" grpId="0" bldLvl="0"/>
      <p:bldP spid="8223" grpId="0" bldLvl="0"/>
      <p:bldP spid="8224"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5121"/>
          <p:cNvGrpSpPr/>
          <p:nvPr/>
        </p:nvGrpSpPr>
        <p:grpSpPr>
          <a:xfrm>
            <a:off x="79375" y="615950"/>
            <a:ext cx="11634788" cy="2355221"/>
            <a:chOff x="0" y="0"/>
            <a:chExt cx="18323" cy="3708"/>
          </a:xfrm>
        </p:grpSpPr>
        <p:grpSp>
          <p:nvGrpSpPr>
            <p:cNvPr id="2" name="组合 5122"/>
            <p:cNvGrpSpPr/>
            <p:nvPr/>
          </p:nvGrpSpPr>
          <p:grpSpPr>
            <a:xfrm>
              <a:off x="9475" y="230"/>
              <a:ext cx="1015" cy="3215"/>
              <a:chOff x="0" y="0"/>
              <a:chExt cx="406" cy="953"/>
            </a:xfrm>
          </p:grpSpPr>
          <p:sp>
            <p:nvSpPr>
              <p:cNvPr id="5123" name="AutoShape 4"/>
              <p:cNvSpPr/>
              <p:nvPr/>
            </p:nvSpPr>
            <p:spPr>
              <a:xfrm>
                <a:off x="0" y="388"/>
                <a:ext cx="294" cy="190"/>
              </a:xfrm>
              <a:prstGeom prst="rightArrow">
                <a:avLst>
                  <a:gd name="adj1" fmla="val 50000"/>
                  <a:gd name="adj2" fmla="val 38662"/>
                </a:avLst>
              </a:prstGeom>
              <a:noFill/>
              <a:ln w="9525" cap="flat" cmpd="sng">
                <a:solidFill>
                  <a:schemeClr val="tx1"/>
                </a:solidFill>
                <a:prstDash val="solid"/>
                <a:miter/>
                <a:headEnd type="none" w="med" len="med"/>
                <a:tailEnd type="none" w="med" len="med"/>
              </a:ln>
            </p:spPr>
            <p:txBody>
              <a:bodyPr wrap="none" anchor="ctr"/>
              <a:lstStyle/>
              <a:p>
                <a:endParaRPr lang="zh-CN" altLang="en-US"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5124" name="AutoShape 6"/>
              <p:cNvSpPr/>
              <p:nvPr/>
            </p:nvSpPr>
            <p:spPr>
              <a:xfrm>
                <a:off x="352" y="0"/>
                <a:ext cx="54" cy="953"/>
              </a:xfrm>
              <a:prstGeom prst="leftBrace">
                <a:avLst>
                  <a:gd name="adj1" fmla="val 146904"/>
                  <a:gd name="adj2" fmla="val 50000"/>
                </a:avLst>
              </a:prstGeom>
              <a:noFill/>
              <a:ln w="9525" cap="flat" cmpd="sng">
                <a:solidFill>
                  <a:schemeClr val="tx1"/>
                </a:solidFill>
                <a:prstDash val="solid"/>
                <a:round/>
                <a:headEnd type="none" w="med" len="med"/>
                <a:tailEnd type="none" w="med" len="med"/>
              </a:ln>
            </p:spPr>
            <p:txBody>
              <a:bodyPr wrap="none" anchor="ctr"/>
              <a:lstStyle/>
              <a:p>
                <a:pPr algn="ctr">
                  <a:spcBef>
                    <a:spcPct val="20000"/>
                  </a:spcBef>
                </a:pPr>
                <a:endParaRPr lang="zh-CN" altLang="en-US" sz="3200" b="1" dirty="0">
                  <a:solidFill>
                    <a:schemeClr val="folHlink"/>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125" name="Text Box 8"/>
            <p:cNvSpPr/>
            <p:nvPr/>
          </p:nvSpPr>
          <p:spPr>
            <a:xfrm>
              <a:off x="10775" y="0"/>
              <a:ext cx="7548" cy="3708"/>
            </a:xfrm>
            <a:prstGeom prst="rect">
              <a:avLst/>
            </a:prstGeom>
            <a:noFill/>
            <a:ln w="9525">
              <a:noFill/>
            </a:ln>
          </p:spPr>
          <p:txBody>
            <a:bodyPr wrap="square" anchor="t">
              <a:spAutoFit/>
            </a:bodyPr>
            <a:lstStyle/>
            <a:p>
              <a:pPr>
                <a:spcBef>
                  <a:spcPct val="20000"/>
                </a:spcBef>
              </a:pPr>
              <a:r>
                <a:rPr lang="zh-CN" altLang="en-US" sz="3200" b="1" dirty="0">
                  <a:solidFill>
                    <a:srgbClr val="000000"/>
                  </a:solidFill>
                  <a:latin typeface="宋体" panose="02010600030101010101" pitchFamily="2" charset="-122"/>
                  <a:ea typeface="宋体" panose="02010600030101010101" pitchFamily="2" charset="-122"/>
                  <a:sym typeface="宋体" panose="02010600030101010101" pitchFamily="2" charset="-122"/>
                </a:rPr>
                <a:t>资义制度在欧美普遍建立</a:t>
              </a:r>
            </a:p>
            <a:p>
              <a:pPr>
                <a:spcBef>
                  <a:spcPct val="20000"/>
                </a:spcBef>
              </a:pPr>
              <a:r>
                <a:rPr lang="zh-CN" altLang="en-US" sz="3200" b="1" dirty="0">
                  <a:solidFill>
                    <a:srgbClr val="000000"/>
                  </a:solidFill>
                  <a:latin typeface="宋体" panose="02010600030101010101" pitchFamily="2" charset="-122"/>
                  <a:ea typeface="宋体" panose="02010600030101010101" pitchFamily="2" charset="-122"/>
                  <a:sym typeface="宋体" panose="02010600030101010101" pitchFamily="2" charset="-122"/>
                </a:rPr>
                <a:t>世界市场初步形成</a:t>
              </a:r>
            </a:p>
            <a:p>
              <a:pPr>
                <a:spcBef>
                  <a:spcPct val="20000"/>
                </a:spcBef>
              </a:pPr>
              <a:r>
                <a:rPr lang="zh-CN" altLang="en-US" sz="3200" b="1" dirty="0">
                  <a:solidFill>
                    <a:srgbClr val="000000"/>
                  </a:solidFill>
                  <a:latin typeface="宋体" panose="02010600030101010101" pitchFamily="2" charset="-122"/>
                  <a:ea typeface="宋体" panose="02010600030101010101" pitchFamily="2" charset="-122"/>
                  <a:sym typeface="宋体" panose="02010600030101010101" pitchFamily="2" charset="-122"/>
                </a:rPr>
                <a:t>充足的资金</a:t>
              </a:r>
            </a:p>
            <a:p>
              <a:pPr>
                <a:spcBef>
                  <a:spcPct val="20000"/>
                </a:spcBef>
              </a:pPr>
              <a:r>
                <a:rPr lang="zh-CN" altLang="en-US" sz="3200" b="1" dirty="0">
                  <a:solidFill>
                    <a:srgbClr val="000000"/>
                  </a:solidFill>
                  <a:latin typeface="宋体" panose="02010600030101010101" pitchFamily="2" charset="-122"/>
                  <a:ea typeface="宋体" panose="02010600030101010101" pitchFamily="2" charset="-122"/>
                  <a:sym typeface="宋体" panose="02010600030101010101" pitchFamily="2" charset="-122"/>
                </a:rPr>
                <a:t>劳动力（城市化）</a:t>
              </a:r>
              <a:endParaRPr lang="zh-CN" altLang="en-US" dirty="0">
                <a:latin typeface="Arial" panose="020B0604020202020204" pitchFamily="34" charset="0"/>
                <a:ea typeface="宋体" panose="02010600030101010101" pitchFamily="2" charset="-122"/>
              </a:endParaRPr>
            </a:p>
          </p:txBody>
        </p:sp>
        <p:sp>
          <p:nvSpPr>
            <p:cNvPr id="5126" name="Text Box 9"/>
            <p:cNvSpPr/>
            <p:nvPr/>
          </p:nvSpPr>
          <p:spPr>
            <a:xfrm>
              <a:off x="0" y="1383"/>
              <a:ext cx="4935" cy="912"/>
            </a:xfrm>
            <a:prstGeom prst="rect">
              <a:avLst/>
            </a:prstGeom>
            <a:noFill/>
            <a:ln w="9525">
              <a:noFill/>
            </a:ln>
          </p:spPr>
          <p:txBody>
            <a:bodyPr wrap="square" anchor="t">
              <a:spAutoFit/>
            </a:bodyPr>
            <a:lstStyle/>
            <a:p>
              <a:pPr algn="ctr">
                <a:spcBef>
                  <a:spcPct val="20000"/>
                </a:spcBef>
                <a:buClr>
                  <a:schemeClr val="accent2"/>
                </a:buClr>
              </a:pPr>
              <a:r>
                <a:rPr lang="zh-CN" altLang="en-US" sz="3200" b="1" dirty="0">
                  <a:solidFill>
                    <a:srgbClr val="000000"/>
                  </a:solidFill>
                  <a:latin typeface="宋体" panose="02010600030101010101" pitchFamily="2" charset="-122"/>
                  <a:ea typeface="宋体" panose="02010600030101010101" pitchFamily="2" charset="-122"/>
                  <a:sym typeface="宋体" panose="02010600030101010101" pitchFamily="2" charset="-122"/>
                </a:rPr>
                <a:t>第一次工业革命</a:t>
              </a:r>
              <a:endParaRPr lang="zh-CN" altLang="en-US" dirty="0">
                <a:latin typeface="Arial" panose="020B0604020202020204" pitchFamily="34" charset="0"/>
                <a:ea typeface="宋体" panose="02010600030101010101" pitchFamily="2" charset="-122"/>
              </a:endParaRPr>
            </a:p>
          </p:txBody>
        </p:sp>
        <p:sp>
          <p:nvSpPr>
            <p:cNvPr id="5127" name="Text Box 14"/>
            <p:cNvSpPr/>
            <p:nvPr/>
          </p:nvSpPr>
          <p:spPr>
            <a:xfrm>
              <a:off x="5748" y="1405"/>
              <a:ext cx="3502" cy="910"/>
            </a:xfrm>
            <a:prstGeom prst="rect">
              <a:avLst/>
            </a:prstGeom>
            <a:noFill/>
            <a:ln w="9525">
              <a:noFill/>
            </a:ln>
          </p:spPr>
          <p:txBody>
            <a:bodyPr wrap="none" anchor="t">
              <a:spAutoFit/>
            </a:bodyPr>
            <a:lstStyle/>
            <a:p>
              <a:pPr>
                <a:spcBef>
                  <a:spcPct val="20000"/>
                </a:spcBef>
              </a:pPr>
              <a:r>
                <a:rPr lang="zh-CN" altLang="en-US" sz="3200" b="1" dirty="0">
                  <a:solidFill>
                    <a:srgbClr val="000000"/>
                  </a:solidFill>
                  <a:latin typeface="宋体" panose="02010600030101010101" pitchFamily="2" charset="-122"/>
                  <a:ea typeface="宋体" panose="02010600030101010101" pitchFamily="2" charset="-122"/>
                  <a:sym typeface="宋体" panose="02010600030101010101" pitchFamily="2" charset="-122"/>
                </a:rPr>
                <a:t>初步工业化</a:t>
              </a:r>
              <a:endParaRPr lang="zh-CN" altLang="en-US" dirty="0">
                <a:latin typeface="Arial" panose="020B0604020202020204" pitchFamily="34" charset="0"/>
                <a:ea typeface="宋体" panose="02010600030101010101" pitchFamily="2" charset="-122"/>
              </a:endParaRPr>
            </a:p>
          </p:txBody>
        </p:sp>
        <p:sp>
          <p:nvSpPr>
            <p:cNvPr id="5128" name="AutoShape 15"/>
            <p:cNvSpPr/>
            <p:nvPr/>
          </p:nvSpPr>
          <p:spPr>
            <a:xfrm>
              <a:off x="4935" y="1623"/>
              <a:ext cx="735" cy="475"/>
            </a:xfrm>
            <a:prstGeom prst="rightArrow">
              <a:avLst>
                <a:gd name="adj1" fmla="val 50000"/>
                <a:gd name="adj2" fmla="val 38662"/>
              </a:avLst>
            </a:prstGeom>
            <a:noFill/>
            <a:ln w="9525" cap="flat" cmpd="sng">
              <a:solidFill>
                <a:schemeClr val="tx1"/>
              </a:solidFill>
              <a:prstDash val="solid"/>
              <a:miter/>
              <a:headEnd type="none" w="med" len="med"/>
              <a:tailEnd type="none" w="med" len="med"/>
            </a:ln>
          </p:spPr>
          <p:txBody>
            <a:bodyPr wrap="none" anchor="ctr"/>
            <a:lstStyle/>
            <a:p>
              <a:endParaRPr lang="zh-CN" altLang="en-US"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5130" name="文本框 99"/>
          <p:cNvSpPr/>
          <p:nvPr/>
        </p:nvSpPr>
        <p:spPr>
          <a:xfrm>
            <a:off x="382588" y="3254375"/>
            <a:ext cx="11331575" cy="3016250"/>
          </a:xfrm>
          <a:prstGeom prst="rect">
            <a:avLst/>
          </a:prstGeom>
          <a:noFill/>
          <a:ln w="9525">
            <a:noFill/>
          </a:ln>
        </p:spPr>
        <p:txBody>
          <a:bodyPr wrap="square" anchor="t">
            <a:spAutoFit/>
          </a:bodyPr>
          <a:lstStyle/>
          <a:p>
            <a:pPr indent="266700"/>
            <a:r>
              <a:rPr lang="en-US" altLang="zh-CN" sz="3200" b="1" dirty="0">
                <a:solidFill>
                  <a:srgbClr val="000000"/>
                </a:solidFill>
                <a:latin typeface="宋体" panose="02010600030101010101" pitchFamily="2" charset="-122"/>
                <a:ea typeface="宋体" panose="02010600030101010101" pitchFamily="2" charset="-122"/>
                <a:sym typeface="宋体" panose="02010600030101010101" pitchFamily="2" charset="-122"/>
              </a:rPr>
              <a:t> </a:t>
            </a:r>
            <a:r>
              <a:rPr lang="en-US" altLang="zh-CN" sz="3200" b="1" dirty="0">
                <a:solidFill>
                  <a:srgbClr val="000000"/>
                </a:solidFill>
                <a:latin typeface="幼圆" panose="02010509060101010101" charset="-122"/>
                <a:ea typeface="幼圆" panose="02010509060101010101" charset="-122"/>
                <a:sym typeface="宋体" panose="02010600030101010101" pitchFamily="2" charset="-122"/>
              </a:rPr>
              <a:t> </a:t>
            </a:r>
            <a:r>
              <a:rPr lang="zh-CN" altLang="en-US" sz="3200" b="1" dirty="0">
                <a:solidFill>
                  <a:srgbClr val="002060"/>
                </a:solidFill>
                <a:latin typeface="幼圆" panose="02010509060101010101" charset="-122"/>
                <a:ea typeface="幼圆" panose="02010509060101010101" charset="-122"/>
                <a:sym typeface="宋体" panose="02010600030101010101" pitchFamily="2" charset="-122"/>
              </a:rPr>
              <a:t>在</a:t>
            </a:r>
            <a:r>
              <a:rPr lang="en-US" altLang="zh-CN" sz="3200" b="1" dirty="0">
                <a:solidFill>
                  <a:srgbClr val="002060"/>
                </a:solidFill>
                <a:latin typeface="幼圆" panose="02010509060101010101" charset="-122"/>
                <a:ea typeface="幼圆" panose="02010509060101010101" charset="-122"/>
                <a:sym typeface="宋体" panose="02010600030101010101" pitchFamily="2" charset="-122"/>
              </a:rPr>
              <a:t>19</a:t>
            </a:r>
            <a:r>
              <a:rPr lang="zh-CN" altLang="en-US" sz="3200" b="1" dirty="0">
                <a:solidFill>
                  <a:srgbClr val="002060"/>
                </a:solidFill>
                <a:latin typeface="幼圆" panose="02010509060101010101" charset="-122"/>
                <a:ea typeface="幼圆" panose="02010509060101010101" charset="-122"/>
                <a:sym typeface="宋体" panose="02010600030101010101" pitchFamily="2" charset="-122"/>
              </a:rPr>
              <a:t>世纪，我们看见为了追求纯粹的知识而进行的科学研究，开始走到实际的应用与发明的前面，并且启发了实际的应用和发明</a:t>
            </a:r>
            <a:r>
              <a:rPr lang="en-US" altLang="zh-CN" sz="3200" b="1" dirty="0">
                <a:solidFill>
                  <a:srgbClr val="002060"/>
                </a:solidFill>
                <a:latin typeface="幼圆" panose="02010509060101010101" charset="-122"/>
                <a:ea typeface="幼圆" panose="02010509060101010101" charset="-122"/>
                <a:sym typeface="宋体" panose="02010600030101010101" pitchFamily="2" charset="-122"/>
              </a:rPr>
              <a:t>……</a:t>
            </a:r>
            <a:r>
              <a:rPr lang="zh-CN" altLang="en-US" sz="3200" b="1" dirty="0">
                <a:solidFill>
                  <a:srgbClr val="002060"/>
                </a:solidFill>
                <a:latin typeface="幼圆" panose="02010509060101010101" charset="-122"/>
                <a:ea typeface="幼圆" panose="02010509060101010101" charset="-122"/>
                <a:sym typeface="宋体" panose="02010600030101010101" pitchFamily="2" charset="-122"/>
              </a:rPr>
              <a:t>科学过去是躲在经验技术的隐蔽角落辛勤工作，当它走到前面传递而且高举火炬的时候，科学时代就可以说已经开始了。</a:t>
            </a:r>
          </a:p>
          <a:p>
            <a:pPr indent="266700" algn="r"/>
            <a:r>
              <a:rPr lang="en-US" altLang="zh-CN" sz="3200" b="1" dirty="0">
                <a:solidFill>
                  <a:srgbClr val="002060"/>
                </a:solidFill>
                <a:latin typeface="幼圆" panose="02010509060101010101" charset="-122"/>
                <a:ea typeface="幼圆" panose="02010509060101010101" charset="-122"/>
                <a:sym typeface="宋体" panose="02010600030101010101" pitchFamily="2" charset="-122"/>
              </a:rPr>
              <a:t>——</a:t>
            </a:r>
            <a:r>
              <a:rPr lang="zh-CN" altLang="en-US" sz="3200" b="1" dirty="0">
                <a:solidFill>
                  <a:srgbClr val="002060"/>
                </a:solidFill>
                <a:latin typeface="幼圆" panose="02010509060101010101" charset="-122"/>
                <a:ea typeface="幼圆" panose="02010509060101010101" charset="-122"/>
                <a:sym typeface="宋体" panose="02010600030101010101" pitchFamily="2" charset="-122"/>
              </a:rPr>
              <a:t>丹皮尔</a:t>
            </a:r>
            <a:r>
              <a:rPr lang="en-US" altLang="zh-CN" sz="3200" b="1" dirty="0">
                <a:solidFill>
                  <a:srgbClr val="002060"/>
                </a:solidFill>
                <a:latin typeface="幼圆" panose="02010509060101010101" charset="-122"/>
                <a:ea typeface="幼圆" panose="02010509060101010101" charset="-122"/>
                <a:sym typeface="宋体" panose="02010600030101010101" pitchFamily="2" charset="-122"/>
              </a:rPr>
              <a:t>《</a:t>
            </a:r>
            <a:r>
              <a:rPr lang="zh-CN" altLang="en-US" sz="3200" b="1" dirty="0">
                <a:solidFill>
                  <a:srgbClr val="002060"/>
                </a:solidFill>
                <a:latin typeface="幼圆" panose="02010509060101010101" charset="-122"/>
                <a:ea typeface="幼圆" panose="02010509060101010101" charset="-122"/>
                <a:sym typeface="宋体" panose="02010600030101010101" pitchFamily="2" charset="-122"/>
              </a:rPr>
              <a:t>科学史及其与哲学和宗教的关系</a:t>
            </a:r>
            <a:r>
              <a:rPr lang="en-US" altLang="zh-CN" sz="3200" b="1" dirty="0">
                <a:solidFill>
                  <a:srgbClr val="002060"/>
                </a:solidFill>
                <a:latin typeface="幼圆" panose="02010509060101010101" charset="-122"/>
                <a:ea typeface="幼圆" panose="02010509060101010101" charset="-122"/>
                <a:sym typeface="宋体" panose="02010600030101010101" pitchFamily="2" charset="-122"/>
              </a:rPr>
              <a:t>》</a:t>
            </a:r>
            <a:endParaRPr lang="en-US" altLang="zh-CN" dirty="0">
              <a:latin typeface="Arial" panose="020B0604020202020204" pitchFamily="34" charset="0"/>
              <a:ea typeface="宋体" panose="02010600030101010101" pitchFamily="2" charset="-122"/>
            </a:endParaRPr>
          </a:p>
        </p:txBody>
      </p:sp>
      <p:sp>
        <p:nvSpPr>
          <p:cNvPr id="3" name="Text Box 5"/>
          <p:cNvSpPr/>
          <p:nvPr/>
        </p:nvSpPr>
        <p:spPr>
          <a:xfrm>
            <a:off x="382588" y="201613"/>
            <a:ext cx="7623175" cy="832485"/>
          </a:xfrm>
          <a:prstGeom prst="rect">
            <a:avLst/>
          </a:prstGeom>
          <a:noFill/>
          <a:ln w="9525">
            <a:noFill/>
          </a:ln>
        </p:spPr>
        <p:txBody>
          <a:bodyPr wrap="square" lIns="90170" tIns="46990" rIns="90170" bIns="46990" anchor="t">
            <a:spAutoFit/>
          </a:bodyPr>
          <a:lstStyle/>
          <a:p>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第二次工业革命的背景</a:t>
            </a:r>
            <a:endParaRPr lang="en-US" altLang="zh-CN"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endParaRPr>
          </a:p>
        </p:txBody>
      </p:sp>
      <p:sp>
        <p:nvSpPr>
          <p:cNvPr id="5131"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5"/>
          <p:cNvSpPr/>
          <p:nvPr/>
        </p:nvSpPr>
        <p:spPr>
          <a:xfrm>
            <a:off x="60325" y="117475"/>
            <a:ext cx="3460750" cy="642938"/>
          </a:xfrm>
          <a:prstGeom prst="rect">
            <a:avLst/>
          </a:prstGeom>
          <a:noFill/>
          <a:ln w="9525">
            <a:noFill/>
          </a:ln>
        </p:spPr>
        <p:txBody>
          <a:bodyPr wrap="square" lIns="90170" tIns="46990" rIns="90170" bIns="46990" anchor="t">
            <a:spAutoFit/>
          </a:bodyPr>
          <a:lstStyle/>
          <a:p>
            <a:r>
              <a:rPr lang="zh-CN" altLang="en-US" sz="3600" b="1" dirty="0">
                <a:solidFill>
                  <a:srgbClr val="009900"/>
                </a:solidFill>
                <a:latin typeface="华文琥珀" panose="02010800040101010101" pitchFamily="2" charset="-122"/>
                <a:ea typeface="华文彩云" panose="02010800040101010101" charset="-122"/>
                <a:sym typeface="华文琥珀" panose="02010800040101010101" pitchFamily="2" charset="-122"/>
              </a:rPr>
              <a:t>知能准备</a:t>
            </a:r>
          </a:p>
        </p:txBody>
      </p:sp>
      <p:graphicFrame>
        <p:nvGraphicFramePr>
          <p:cNvPr id="9219" name="表格 9218"/>
          <p:cNvGraphicFramePr/>
          <p:nvPr/>
        </p:nvGraphicFramePr>
        <p:xfrm>
          <a:off x="260350" y="1812925"/>
          <a:ext cx="11788775" cy="4749800"/>
        </p:xfrm>
        <a:graphic>
          <a:graphicData uri="http://schemas.openxmlformats.org/drawingml/2006/table">
            <a:tbl>
              <a:tblPr/>
              <a:tblGrid>
                <a:gridCol w="1782763"/>
                <a:gridCol w="1711325"/>
                <a:gridCol w="1023937"/>
                <a:gridCol w="3851275"/>
                <a:gridCol w="3419475"/>
              </a:tblGrid>
              <a:tr h="427038">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领域</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发明者</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国别</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发明与创造</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作用</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电力广泛应用</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进入电气时代</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3">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6651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内燃机新交通工具创制</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推动石油工业发展，世界各地联系加强</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630238">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4365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电讯事业发展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快速传递信息</a:t>
                      </a:r>
                      <a:r>
                        <a:rPr lang="en-US" altLang="zh-CN" sz="2800" b="0" dirty="0">
                          <a:solidFill>
                            <a:srgbClr val="000000"/>
                          </a:solidFill>
                          <a:latin typeface="幼圆" panose="02010509060101010101" charset="-122"/>
                          <a:ea typeface="幼圆" panose="02010509060101010101" charset="-122"/>
                          <a:sym typeface="幼圆" panose="02010509060101010101" charset="-122"/>
                        </a:rPr>
                        <a:t>,</a:t>
                      </a:r>
                      <a:r>
                        <a:rPr lang="zh-CN" altLang="en-US" sz="2800" b="0" dirty="0">
                          <a:solidFill>
                            <a:srgbClr val="000000"/>
                          </a:solidFill>
                          <a:latin typeface="幼圆" panose="02010509060101010101" charset="-122"/>
                          <a:ea typeface="幼圆" panose="02010509060101010101" charset="-122"/>
                          <a:sym typeface="幼圆" panose="02010509060101010101" charset="-122"/>
                        </a:rPr>
                        <a:t>世界联系加强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3">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1281112">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化学工业的发展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推动工业发展，丰富社会生活，加剧带来战争灾难</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268" name="Text Box 5"/>
          <p:cNvSpPr/>
          <p:nvPr/>
        </p:nvSpPr>
        <p:spPr>
          <a:xfrm>
            <a:off x="1854200" y="787400"/>
            <a:ext cx="9118600" cy="832485"/>
          </a:xfrm>
          <a:prstGeom prst="rect">
            <a:avLst/>
          </a:prstGeom>
          <a:noFill/>
          <a:ln w="9525">
            <a:noFill/>
          </a:ln>
        </p:spPr>
        <p:txBody>
          <a:bodyPr wrap="square" lIns="90170" tIns="46990" rIns="90170" bIns="46990" anchor="t">
            <a:spAutoFit/>
          </a:bodyPr>
          <a:lstStyle/>
          <a:p>
            <a:pPr algn="ctr"/>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第二次工业革命的成就</a:t>
            </a:r>
          </a:p>
        </p:txBody>
      </p:sp>
      <p:sp>
        <p:nvSpPr>
          <p:cNvPr id="9269" name="灯片编号占位符 1"/>
          <p:cNvSpPr/>
          <p:nvPr/>
        </p:nvSpPr>
        <p:spPr>
          <a:xfrm>
            <a:off x="8610600" y="6356350"/>
            <a:ext cx="27432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pPr algn="r"/>
              <a:t>7</a:t>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9270"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5"/>
          <p:cNvSpPr/>
          <p:nvPr/>
        </p:nvSpPr>
        <p:spPr>
          <a:xfrm>
            <a:off x="60325" y="117475"/>
            <a:ext cx="3460750" cy="642938"/>
          </a:xfrm>
          <a:prstGeom prst="rect">
            <a:avLst/>
          </a:prstGeom>
          <a:noFill/>
          <a:ln w="9525">
            <a:noFill/>
          </a:ln>
        </p:spPr>
        <p:txBody>
          <a:bodyPr wrap="square" lIns="90170" tIns="46990" rIns="90170" bIns="46990" anchor="t">
            <a:spAutoFit/>
          </a:bodyPr>
          <a:lstStyle/>
          <a:p>
            <a:r>
              <a:rPr lang="zh-CN" altLang="en-US" sz="3600" b="1" dirty="0">
                <a:solidFill>
                  <a:srgbClr val="009900"/>
                </a:solidFill>
                <a:latin typeface="华文琥珀" panose="02010800040101010101" pitchFamily="2" charset="-122"/>
                <a:ea typeface="华文彩云" panose="02010800040101010101" charset="-122"/>
                <a:sym typeface="华文琥珀" panose="02010800040101010101" pitchFamily="2" charset="-122"/>
              </a:rPr>
              <a:t>知能准备</a:t>
            </a:r>
          </a:p>
        </p:txBody>
      </p:sp>
      <p:graphicFrame>
        <p:nvGraphicFramePr>
          <p:cNvPr id="10243" name="表格 10242"/>
          <p:cNvGraphicFramePr/>
          <p:nvPr/>
        </p:nvGraphicFramePr>
        <p:xfrm>
          <a:off x="260350" y="1812925"/>
          <a:ext cx="11788775" cy="4749800"/>
        </p:xfrm>
        <a:graphic>
          <a:graphicData uri="http://schemas.openxmlformats.org/drawingml/2006/table">
            <a:tbl>
              <a:tblPr/>
              <a:tblGrid>
                <a:gridCol w="1782763"/>
                <a:gridCol w="1711325"/>
                <a:gridCol w="1023937"/>
                <a:gridCol w="3851275"/>
                <a:gridCol w="3419475"/>
              </a:tblGrid>
              <a:tr h="427038">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领域</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发明者</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国别</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发明与创造</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作用</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电力广泛应用</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西门子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德</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发电机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进入电气时代</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3">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爱迪生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美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电灯</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6651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内燃机新交通工具创制</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推动石油工业发展，世界各地联系加强</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630238">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4365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电讯事业发展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快速传递信息</a:t>
                      </a:r>
                      <a:r>
                        <a:rPr lang="en-US" altLang="zh-CN" sz="2800" b="0" dirty="0">
                          <a:solidFill>
                            <a:srgbClr val="000000"/>
                          </a:solidFill>
                          <a:latin typeface="幼圆" panose="02010509060101010101" charset="-122"/>
                          <a:ea typeface="幼圆" panose="02010509060101010101" charset="-122"/>
                          <a:sym typeface="幼圆" panose="02010509060101010101" charset="-122"/>
                        </a:rPr>
                        <a:t>,</a:t>
                      </a:r>
                      <a:r>
                        <a:rPr lang="zh-CN" altLang="en-US" sz="2800" b="0" dirty="0">
                          <a:solidFill>
                            <a:srgbClr val="000000"/>
                          </a:solidFill>
                          <a:latin typeface="幼圆" panose="02010509060101010101" charset="-122"/>
                          <a:ea typeface="幼圆" panose="02010509060101010101" charset="-122"/>
                          <a:sym typeface="幼圆" panose="02010509060101010101" charset="-122"/>
                        </a:rPr>
                        <a:t>世界联系加强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3">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1281112">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化学工业的发展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推动工业发展，丰富社会生活，加剧带来战争灾难</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292" name="Text Box 5"/>
          <p:cNvSpPr/>
          <p:nvPr/>
        </p:nvSpPr>
        <p:spPr>
          <a:xfrm>
            <a:off x="1854200" y="787400"/>
            <a:ext cx="9118600" cy="832485"/>
          </a:xfrm>
          <a:prstGeom prst="rect">
            <a:avLst/>
          </a:prstGeom>
          <a:noFill/>
          <a:ln w="9525">
            <a:noFill/>
          </a:ln>
        </p:spPr>
        <p:txBody>
          <a:bodyPr wrap="square" lIns="90170" tIns="46990" rIns="90170" bIns="46990" anchor="t">
            <a:spAutoFit/>
          </a:bodyPr>
          <a:lstStyle/>
          <a:p>
            <a:pPr algn="ctr"/>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第二次工业革命的成就</a:t>
            </a:r>
            <a:endParaRPr lang="zh-CN" altLang="en-US" dirty="0">
              <a:latin typeface="Arial" panose="020B0604020202020204" pitchFamily="34" charset="0"/>
              <a:ea typeface="宋体" panose="02010600030101010101" pitchFamily="2" charset="-122"/>
            </a:endParaRPr>
          </a:p>
        </p:txBody>
      </p:sp>
      <p:sp>
        <p:nvSpPr>
          <p:cNvPr id="10293" name="灯片编号占位符 1"/>
          <p:cNvSpPr/>
          <p:nvPr/>
        </p:nvSpPr>
        <p:spPr>
          <a:xfrm>
            <a:off x="8610600" y="6356350"/>
            <a:ext cx="27432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pPr algn="r"/>
              <a:t>8</a:t>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10294"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pic>
        <p:nvPicPr>
          <p:cNvPr id="7171" name="Picture 3"/>
          <p:cNvPicPr>
            <a:picLocks noChangeAspect="1"/>
          </p:cNvPicPr>
          <p:nvPr/>
        </p:nvPicPr>
        <p:blipFill>
          <a:blip r:embed="rId2" cstate="print"/>
          <a:srcRect l="25086" t="7587" r="14936" b="45003"/>
          <a:stretch>
            <a:fillRect/>
          </a:stretch>
        </p:blipFill>
        <p:spPr>
          <a:xfrm>
            <a:off x="260350" y="4431030"/>
            <a:ext cx="2056765" cy="2131695"/>
          </a:xfrm>
          <a:prstGeom prst="rect">
            <a:avLst/>
          </a:prstGeom>
          <a:noFill/>
          <a:ln w="9525">
            <a:noFill/>
          </a:ln>
        </p:spPr>
      </p:pic>
      <p:pic>
        <p:nvPicPr>
          <p:cNvPr id="7169" name="图片 5"/>
          <p:cNvPicPr>
            <a:picLocks noChangeAspect="1"/>
          </p:cNvPicPr>
          <p:nvPr/>
        </p:nvPicPr>
        <p:blipFill>
          <a:blip r:embed="rId3" cstate="print"/>
          <a:stretch>
            <a:fillRect/>
          </a:stretch>
        </p:blipFill>
        <p:spPr>
          <a:xfrm>
            <a:off x="2317115" y="4431030"/>
            <a:ext cx="3208020" cy="2143125"/>
          </a:xfrm>
          <a:prstGeom prst="rect">
            <a:avLst/>
          </a:prstGeom>
          <a:noFill/>
          <a:ln w="9525">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5"/>
          <p:cNvSpPr/>
          <p:nvPr/>
        </p:nvSpPr>
        <p:spPr>
          <a:xfrm>
            <a:off x="60325" y="117475"/>
            <a:ext cx="3460750" cy="642938"/>
          </a:xfrm>
          <a:prstGeom prst="rect">
            <a:avLst/>
          </a:prstGeom>
          <a:noFill/>
          <a:ln w="9525">
            <a:noFill/>
          </a:ln>
        </p:spPr>
        <p:txBody>
          <a:bodyPr wrap="square" lIns="90170" tIns="46990" rIns="90170" bIns="46990" anchor="t">
            <a:spAutoFit/>
          </a:bodyPr>
          <a:lstStyle/>
          <a:p>
            <a:r>
              <a:rPr lang="zh-CN" altLang="en-US" sz="3600" b="1" dirty="0">
                <a:solidFill>
                  <a:srgbClr val="009900"/>
                </a:solidFill>
                <a:latin typeface="华文琥珀" panose="02010800040101010101" pitchFamily="2" charset="-122"/>
                <a:ea typeface="华文彩云" panose="02010800040101010101" charset="-122"/>
                <a:sym typeface="华文琥珀" panose="02010800040101010101" pitchFamily="2" charset="-122"/>
              </a:rPr>
              <a:t>知能准备</a:t>
            </a:r>
          </a:p>
        </p:txBody>
      </p:sp>
      <p:graphicFrame>
        <p:nvGraphicFramePr>
          <p:cNvPr id="11267" name="表格 11266"/>
          <p:cNvGraphicFramePr/>
          <p:nvPr/>
        </p:nvGraphicFramePr>
        <p:xfrm>
          <a:off x="260350" y="1812925"/>
          <a:ext cx="11788775" cy="4749800"/>
        </p:xfrm>
        <a:graphic>
          <a:graphicData uri="http://schemas.openxmlformats.org/drawingml/2006/table">
            <a:tbl>
              <a:tblPr/>
              <a:tblGrid>
                <a:gridCol w="1782763"/>
                <a:gridCol w="1711325"/>
                <a:gridCol w="1023937"/>
                <a:gridCol w="3851275"/>
                <a:gridCol w="3419475"/>
              </a:tblGrid>
              <a:tr h="427038">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领域</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发明者</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国别</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发明与创造</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作用</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电力广泛应用</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西门子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德</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发电机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进入电气时代</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3">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爱迪生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美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电灯</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6651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内燃机新交通工具创制</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本茨 </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德</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汽车</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推动石油工业发展，世界各地联系加强</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630238">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莱特兄弟</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美国</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飞机</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436562">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电讯事业发展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rowSpan="2">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en-US" altLang="zh-CN" sz="2800" b="0" dirty="0">
                          <a:solidFill>
                            <a:srgbClr val="000000"/>
                          </a:solidFill>
                          <a:latin typeface="幼圆" panose="02010509060101010101" charset="-122"/>
                          <a:ea typeface="幼圆" panose="02010509060101010101" charset="-122"/>
                          <a:sym typeface="幼圆" panose="02010509060101010101" charset="-122"/>
                        </a:rPr>
                        <a:t> </a:t>
                      </a:r>
                      <a:r>
                        <a:rPr lang="zh-CN" altLang="en-US" sz="2800" b="0" dirty="0">
                          <a:solidFill>
                            <a:srgbClr val="000000"/>
                          </a:solidFill>
                          <a:latin typeface="幼圆" panose="02010509060101010101" charset="-122"/>
                          <a:ea typeface="幼圆" panose="02010509060101010101" charset="-122"/>
                          <a:sym typeface="幼圆" panose="02010509060101010101" charset="-122"/>
                        </a:rPr>
                        <a:t>快速传递信息</a:t>
                      </a:r>
                      <a:r>
                        <a:rPr lang="en-US" altLang="zh-CN" sz="2800" b="0" dirty="0">
                          <a:solidFill>
                            <a:srgbClr val="000000"/>
                          </a:solidFill>
                          <a:latin typeface="幼圆" panose="02010509060101010101" charset="-122"/>
                          <a:ea typeface="幼圆" panose="02010509060101010101" charset="-122"/>
                          <a:sym typeface="幼圆" panose="02010509060101010101" charset="-122"/>
                        </a:rPr>
                        <a:t>,</a:t>
                      </a:r>
                      <a:r>
                        <a:rPr lang="zh-CN" altLang="en-US" sz="2800" b="0" dirty="0">
                          <a:solidFill>
                            <a:srgbClr val="000000"/>
                          </a:solidFill>
                          <a:latin typeface="幼圆" panose="02010509060101010101" charset="-122"/>
                          <a:ea typeface="幼圆" panose="02010509060101010101" charset="-122"/>
                          <a:sym typeface="幼圆" panose="02010509060101010101" charset="-122"/>
                        </a:rPr>
                        <a:t>世界联系加强 </a:t>
                      </a:r>
                      <a:endParaRPr lang="zh-CN" altLang="en-US" sz="2800" dirty="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r h="436563">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B w="38100" cap="flat" cmpd="sng">
                      <a:solidFill>
                        <a:srgbClr val="000000"/>
                      </a:solidFill>
                      <a:prstDash val="solid"/>
                      <a:headEnd type="none" w="med" len="med"/>
                      <a:tailEnd type="none" w="med" len="med"/>
                    </a:lnB>
                  </a:tcPr>
                </a:tc>
              </a:tr>
              <a:tr h="1281112">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化学工业的发展</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c>
                  <a:txBody>
                    <a:bodyPr/>
                    <a:lstStyle>
                      <a:lvl1pPr marL="228600" lvl="0" indent="-228600" algn="l" defTabSz="914400" eaLnBrk="0" fontAlgn="base" latinLnBrk="1" hangingPunct="0">
                        <a:lnSpc>
                          <a:spcPct val="90000"/>
                        </a:lnSpc>
                        <a:spcBef>
                          <a:spcPts val="1000"/>
                        </a:spcBef>
                        <a:spcAft>
                          <a:spcPct val="0"/>
                        </a:spcAft>
                        <a:buFont typeface="Arial" panose="020B0604020202020204" pitchFamily="34" charset="0"/>
                        <a:buChar char="•"/>
                        <a:defRPr sz="2800" b="1" i="0" u="none" kern="1200">
                          <a:solidFill>
                            <a:schemeClr val="bg1"/>
                          </a:solidFill>
                        </a:defRPr>
                      </a:lvl1pPr>
                      <a:lvl2pPr marL="228600" lvl="1" indent="457200" algn="l" defTabSz="914400" eaLnBrk="0" fontAlgn="base" latinLnBrk="1" hangingPunct="0">
                        <a:lnSpc>
                          <a:spcPct val="90000"/>
                        </a:lnSpc>
                        <a:spcBef>
                          <a:spcPts val="1000"/>
                        </a:spcBef>
                        <a:spcAft>
                          <a:spcPct val="0"/>
                        </a:spcAft>
                        <a:buFont typeface="Arial" panose="020B0604020202020204" pitchFamily="34" charset="0"/>
                        <a:buChar char="•"/>
                        <a:defRPr sz="2400" b="1" i="1" u="none" kern="1200">
                          <a:solidFill>
                            <a:schemeClr val="bg1"/>
                          </a:solidFill>
                          <a:latin typeface="Arial" panose="020B0604020202020204" pitchFamily="34" charset="0"/>
                        </a:defRPr>
                      </a:lvl2pPr>
                      <a:lvl3pPr marL="228600" lvl="2" indent="914400" algn="l" defTabSz="0" eaLnBrk="0" fontAlgn="base" latinLnBrk="1" hangingPunct="0">
                        <a:lnSpc>
                          <a:spcPct val="90000"/>
                        </a:lnSpc>
                        <a:spcBef>
                          <a:spcPts val="1000"/>
                        </a:spcBef>
                        <a:spcAft>
                          <a:spcPct val="0"/>
                        </a:spcAft>
                        <a:buFont typeface="Arial" panose="020B0604020202020204" pitchFamily="34" charset="0"/>
                        <a:buChar char="•"/>
                        <a:tabLst>
                          <a:tab pos="0" algn="l"/>
                          <a:tab pos="6350" algn="ctr"/>
                          <a:tab pos="6350" algn="l"/>
                          <a:tab pos="38100" algn="l"/>
                          <a:tab pos="406400" algn="dec"/>
                          <a:tab pos="22225" algn="dec"/>
                          <a:tab pos="13058775" algn="l"/>
                        </a:tabLst>
                        <a:defRPr sz="2000" b="1" i="0" u="none" kern="1200" baseline="7000">
                          <a:solidFill>
                            <a:schemeClr val="bg1"/>
                          </a:solidFill>
                          <a:effectLst>
                            <a:outerShdw blurRad="38100" dist="38100" dir="2700000">
                              <a:srgbClr val="C0C0C0"/>
                            </a:outerShdw>
                          </a:effectLst>
                          <a:latin typeface="Arial" panose="020B0604020202020204" pitchFamily="34" charset="0"/>
                          <a:sym typeface="Arial" panose="020B0604020202020204" pitchFamily="34" charset="0"/>
                        </a:defRPr>
                      </a:lvl3pPr>
                      <a:lvl4pPr marL="1600200" lvl="3"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4pPr>
                      <a:lvl5pPr marL="2057400" lvl="4" indent="-228600" algn="l" defTabSz="914400" eaLnBrk="1" fontAlgn="base" latinLnBrk="0" hangingPunct="1">
                        <a:lnSpc>
                          <a:spcPct val="90000"/>
                        </a:lnSpc>
                        <a:spcBef>
                          <a:spcPts val="500"/>
                        </a:spcBef>
                        <a:spcAft>
                          <a:spcPct val="0"/>
                        </a:spcAft>
                        <a:buFont typeface="Arial" panose="020B0604020202020204" pitchFamily="34" charset="0"/>
                        <a:buChar char="•"/>
                        <a:defRPr sz="1800" b="1" i="0" u="none" kern="1200" baseline="7000">
                          <a:solidFill>
                            <a:schemeClr val="tx1"/>
                          </a:solidFill>
                          <a:effectLst>
                            <a:outerShdw blurRad="38100" dist="38100" dir="2700000">
                              <a:srgbClr val="C0C0C0"/>
                            </a:outerShdw>
                          </a:effectLst>
                          <a:latin typeface="Calibri" panose="020F0502020204030204"/>
                          <a:ea typeface="宋体" panose="02010600030101010101" pitchFamily="2" charset="-122"/>
                          <a:sym typeface="Calibri" panose="020F0502020204030204"/>
                        </a:defRPr>
                      </a:lvl5pPr>
                    </a:lstStyle>
                    <a:p>
                      <a:pPr marL="0" lvl="0" indent="0" algn="ctr" eaLnBrk="1" latinLnBrk="0" hangingPunct="1">
                        <a:lnSpc>
                          <a:spcPct val="100000"/>
                        </a:lnSpc>
                        <a:spcBef>
                          <a:spcPct val="0"/>
                        </a:spcBef>
                        <a:buClrTx/>
                        <a:buSzPct val="25000"/>
                        <a:buFont typeface="Arial" panose="020B0604020202020204" pitchFamily="34" charset="0"/>
                        <a:buNone/>
                      </a:pPr>
                      <a:r>
                        <a:rPr lang="zh-CN" altLang="en-US" sz="2800" b="0">
                          <a:solidFill>
                            <a:srgbClr val="000000"/>
                          </a:solidFill>
                          <a:latin typeface="幼圆" panose="02010509060101010101" charset="-122"/>
                          <a:ea typeface="幼圆" panose="02010509060101010101" charset="-122"/>
                          <a:sym typeface="幼圆" panose="02010509060101010101" charset="-122"/>
                        </a:rPr>
                        <a:t>推动工业发展，丰富社会生活，加剧带来战争灾难</a:t>
                      </a:r>
                      <a:endParaRPr lang="zh-CN" altLang="en-US" sz="2800">
                        <a:latin typeface="Calibri" panose="020F0502020204030204"/>
                        <a:sym typeface="Calibri" panose="020F0502020204030204"/>
                      </a:endParaRPr>
                    </a:p>
                  </a:txBody>
                  <a:tcPr marL="0" marR="0" marT="0" marB="0">
                    <a:lnL w="38100" cap="flat" cmpd="sng">
                      <a:solidFill>
                        <a:srgbClr val="000000"/>
                      </a:solidFill>
                      <a:prstDash val="solid"/>
                      <a:headEnd type="none" w="med" len="med"/>
                      <a:tailEnd type="none" w="med" len="med"/>
                    </a:lnL>
                    <a:lnR w="38100" cap="flat" cmpd="sng">
                      <a:solidFill>
                        <a:srgbClr val="000000"/>
                      </a:solidFill>
                      <a:prstDash val="solid"/>
                      <a:headEnd type="none" w="med" len="med"/>
                      <a:tailEnd type="none" w="med" len="med"/>
                    </a:lnR>
                    <a:lnT w="38100" cap="flat" cmpd="sng">
                      <a:solidFill>
                        <a:srgbClr val="000000"/>
                      </a:solidFill>
                      <a:prstDash val="solid"/>
                      <a:headEnd type="none" w="med" len="med"/>
                      <a:tailEnd type="none" w="med" len="med"/>
                    </a:lnT>
                    <a:lnB w="381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1316" name="Text Box 5"/>
          <p:cNvSpPr/>
          <p:nvPr/>
        </p:nvSpPr>
        <p:spPr>
          <a:xfrm>
            <a:off x="1854200" y="787400"/>
            <a:ext cx="9118600" cy="832485"/>
          </a:xfrm>
          <a:prstGeom prst="rect">
            <a:avLst/>
          </a:prstGeom>
          <a:noFill/>
          <a:ln w="9525">
            <a:noFill/>
          </a:ln>
        </p:spPr>
        <p:txBody>
          <a:bodyPr wrap="square" lIns="90170" tIns="46990" rIns="90170" bIns="46990" anchor="t">
            <a:spAutoFit/>
          </a:bodyPr>
          <a:lstStyle/>
          <a:p>
            <a:pPr algn="ctr"/>
            <a:r>
              <a:rPr lang="zh-CN" altLang="en-US" sz="4800" dirty="0">
                <a:solidFill>
                  <a:srgbClr val="FF0000"/>
                </a:solidFill>
                <a:latin typeface="华文琥珀" panose="02010800040101010101" pitchFamily="2" charset="-122"/>
                <a:ea typeface="华文琥珀" panose="02010800040101010101" pitchFamily="2" charset="-122"/>
                <a:sym typeface="华文琥珀" panose="02010800040101010101" pitchFamily="2" charset="-122"/>
              </a:rPr>
              <a:t>第二次工业革命的成就</a:t>
            </a:r>
            <a:endParaRPr lang="zh-CN" altLang="en-US" dirty="0">
              <a:latin typeface="Arial" panose="020B0604020202020204" pitchFamily="34" charset="0"/>
              <a:ea typeface="宋体" panose="02010600030101010101" pitchFamily="2" charset="-122"/>
            </a:endParaRPr>
          </a:p>
        </p:txBody>
      </p:sp>
      <p:sp>
        <p:nvSpPr>
          <p:cNvPr id="11317" name="灯片编号占位符 1"/>
          <p:cNvSpPr/>
          <p:nvPr/>
        </p:nvSpPr>
        <p:spPr>
          <a:xfrm>
            <a:off x="8610600" y="6356350"/>
            <a:ext cx="2743200" cy="365125"/>
          </a:xfrm>
          <a:prstGeom prst="rect">
            <a:avLst/>
          </a:prstGeom>
          <a:noFill/>
          <a:ln w="9525">
            <a:noFill/>
          </a:ln>
        </p:spPr>
        <p:txBody>
          <a:bodyPr anchor="ctr"/>
          <a:lstStyle/>
          <a:p>
            <a:pPr algn="r"/>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pPr algn="r"/>
              <a:t>9</a:t>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11318" name="日期占位符 1"/>
          <p:cNvSpPr>
            <a:spLocks noGrp="1"/>
          </p:cNvSpPr>
          <p:nvPr>
            <p:ph type="dt" sz="half" idx="10"/>
          </p:nvPr>
        </p:nvSpPr>
        <p:spPr/>
        <p:txBody>
          <a:bodyPr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baseline="0">
                <a:solidFill>
                  <a:schemeClr val="tx1"/>
                </a:solidFill>
                <a:latin typeface="Arial" panose="020B0604020202020204" pitchFamily="34" charset="0"/>
                <a:ea typeface="宋体" panose="02010600030101010101" pitchFamily="2" charset="-122"/>
                <a:cs typeface="+mn-cs"/>
              </a:defRPr>
            </a:lvl5pPr>
          </a:lstStyle>
          <a:p>
            <a:pPr lvl="0" indent="0"/>
            <a:fld id="{BB962C8B-B14F-4D97-AF65-F5344CB8AC3E}" type="datetime1">
              <a:rPr lang="zh-CN" altLang="en-US" sz="1200" dirty="0">
                <a:solidFill>
                  <a:srgbClr val="898989"/>
                </a:solidFill>
              </a:rPr>
              <a:pPr lvl="0" indent="0"/>
              <a:t>2018/7/24</a:t>
            </a:fld>
            <a:endParaRPr lang="zh-CN" altLang="en-US" sz="1200" dirty="0">
              <a:solidFill>
                <a:srgbClr val="898989"/>
              </a:solidFill>
            </a:endParaRPr>
          </a:p>
        </p:txBody>
      </p:sp>
      <p:pic>
        <p:nvPicPr>
          <p:cNvPr id="8197" name="Picture 2" descr="本茨"/>
          <p:cNvPicPr>
            <a:picLocks noChangeAspect="1"/>
          </p:cNvPicPr>
          <p:nvPr/>
        </p:nvPicPr>
        <p:blipFill>
          <a:blip r:embed="rId2" cstate="print"/>
          <a:srcRect b="35192"/>
          <a:stretch>
            <a:fillRect/>
          </a:stretch>
        </p:blipFill>
        <p:spPr>
          <a:xfrm>
            <a:off x="2366645" y="4435475"/>
            <a:ext cx="2181860" cy="2127250"/>
          </a:xfrm>
          <a:prstGeom prst="rect">
            <a:avLst/>
          </a:prstGeom>
          <a:noFill/>
          <a:ln w="9525">
            <a:noFill/>
          </a:ln>
        </p:spPr>
      </p:pic>
      <p:pic>
        <p:nvPicPr>
          <p:cNvPr id="8199" name="Picture 2" descr="莱特兄弟"/>
          <p:cNvPicPr>
            <a:picLocks noChangeAspect="1"/>
          </p:cNvPicPr>
          <p:nvPr/>
        </p:nvPicPr>
        <p:blipFill>
          <a:blip r:embed="rId3" cstate="print"/>
          <a:stretch>
            <a:fillRect/>
          </a:stretch>
        </p:blipFill>
        <p:spPr>
          <a:xfrm>
            <a:off x="7186930" y="4435475"/>
            <a:ext cx="2101215" cy="1699260"/>
          </a:xfrm>
          <a:prstGeom prst="rect">
            <a:avLst/>
          </a:prstGeom>
          <a:noFill/>
          <a:ln w="9525">
            <a:noFill/>
          </a:ln>
        </p:spPr>
      </p:pic>
      <p:pic>
        <p:nvPicPr>
          <p:cNvPr id="8195" name="图片 15"/>
          <p:cNvPicPr>
            <a:picLocks noChangeAspect="1"/>
          </p:cNvPicPr>
          <p:nvPr/>
        </p:nvPicPr>
        <p:blipFill>
          <a:blip r:embed="rId4" cstate="print"/>
          <a:stretch>
            <a:fillRect/>
          </a:stretch>
        </p:blipFill>
        <p:spPr>
          <a:xfrm>
            <a:off x="260350" y="4437380"/>
            <a:ext cx="2106295" cy="2125345"/>
          </a:xfrm>
          <a:prstGeom prst="rect">
            <a:avLst/>
          </a:prstGeom>
          <a:noFill/>
          <a:ln w="9525">
            <a:noFill/>
          </a:ln>
        </p:spPr>
      </p:pic>
      <p:pic>
        <p:nvPicPr>
          <p:cNvPr id="8200" name="图片 8200" descr="SJJDZSD16100L"/>
          <p:cNvPicPr>
            <a:picLocks noChangeAspect="1"/>
          </p:cNvPicPr>
          <p:nvPr/>
        </p:nvPicPr>
        <p:blipFill>
          <a:blip r:embed="rId5" cstate="print"/>
          <a:stretch>
            <a:fillRect/>
          </a:stretch>
        </p:blipFill>
        <p:spPr>
          <a:xfrm>
            <a:off x="9194165" y="4438015"/>
            <a:ext cx="2854960" cy="2127885"/>
          </a:xfrm>
          <a:prstGeom prst="rect">
            <a:avLst/>
          </a:prstGeom>
          <a:noFill/>
          <a:ln w="9525">
            <a:noFill/>
          </a:ln>
        </p:spPr>
      </p:pic>
      <p:pic>
        <p:nvPicPr>
          <p:cNvPr id="8198" name="Picture 3" descr="本茨1"/>
          <p:cNvPicPr>
            <a:picLocks noChangeAspect="1"/>
          </p:cNvPicPr>
          <p:nvPr/>
        </p:nvPicPr>
        <p:blipFill>
          <a:blip r:embed="rId6" cstate="print"/>
          <a:stretch>
            <a:fillRect/>
          </a:stretch>
        </p:blipFill>
        <p:spPr>
          <a:xfrm>
            <a:off x="4548505" y="4438015"/>
            <a:ext cx="2760345" cy="2127885"/>
          </a:xfrm>
          <a:prstGeom prst="rect">
            <a:avLst/>
          </a:prstGeom>
          <a:noFill/>
          <a:ln w="9525">
            <a:noFill/>
          </a:ln>
        </p:spPr>
      </p:pic>
    </p:spTree>
  </p:cSld>
  <p:clrMapOvr>
    <a:masterClrMapping/>
  </p:clrMapOvr>
  <p:transition/>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4464</Words>
  <Application>Microsoft Office PowerPoint</Application>
  <PresentationFormat>自定义</PresentationFormat>
  <Paragraphs>444</Paragraphs>
  <Slides>34</Slides>
  <Notes>1</Notes>
  <HiddenSlides>0</HiddenSlides>
  <MMClips>0</MMClips>
  <ScaleCrop>false</ScaleCrop>
  <HeadingPairs>
    <vt:vector size="4" baseType="variant">
      <vt:variant>
        <vt:lpstr>主题</vt:lpstr>
      </vt:variant>
      <vt:variant>
        <vt:i4>2</vt:i4>
      </vt:variant>
      <vt:variant>
        <vt:lpstr>幻灯片标题</vt:lpstr>
      </vt:variant>
      <vt:variant>
        <vt:i4>34</vt:i4>
      </vt:variant>
    </vt:vector>
  </HeadingPairs>
  <TitlesOfParts>
    <vt:vector size="36" baseType="lpstr">
      <vt:lpstr>Office 主题</vt:lpstr>
      <vt:lpstr>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93</cp:revision>
  <dcterms:created xsi:type="dcterms:W3CDTF">2018-06-01T06:09:00Z</dcterms:created>
  <dcterms:modified xsi:type="dcterms:W3CDTF">2018-07-24T10:09:53Z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